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06" r:id="rId2"/>
    <p:sldMasterId id="2147483712" r:id="rId3"/>
    <p:sldMasterId id="2147483724" r:id="rId4"/>
  </p:sldMasterIdLst>
  <p:notesMasterIdLst>
    <p:notesMasterId r:id="rId29"/>
  </p:notesMasterIdLst>
  <p:handoutMasterIdLst>
    <p:handoutMasterId r:id="rId30"/>
  </p:handoutMasterIdLst>
  <p:sldIdLst>
    <p:sldId id="446" r:id="rId5"/>
    <p:sldId id="447" r:id="rId6"/>
    <p:sldId id="434" r:id="rId7"/>
    <p:sldId id="433" r:id="rId8"/>
    <p:sldId id="277" r:id="rId9"/>
    <p:sldId id="278" r:id="rId10"/>
    <p:sldId id="273" r:id="rId11"/>
    <p:sldId id="279" r:id="rId12"/>
    <p:sldId id="457" r:id="rId13"/>
    <p:sldId id="458" r:id="rId14"/>
    <p:sldId id="280" r:id="rId15"/>
    <p:sldId id="459" r:id="rId16"/>
    <p:sldId id="274" r:id="rId17"/>
    <p:sldId id="269" r:id="rId18"/>
    <p:sldId id="285" r:id="rId19"/>
    <p:sldId id="448" r:id="rId20"/>
    <p:sldId id="449" r:id="rId21"/>
    <p:sldId id="451" r:id="rId22"/>
    <p:sldId id="452" r:id="rId23"/>
    <p:sldId id="453" r:id="rId24"/>
    <p:sldId id="454" r:id="rId25"/>
    <p:sldId id="455" r:id="rId26"/>
    <p:sldId id="456" r:id="rId27"/>
    <p:sldId id="26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D75078"/>
    <a:srgbClr val="8C5896"/>
    <a:srgbClr val="7C6560"/>
    <a:srgbClr val="29282D"/>
    <a:srgbClr val="E288B6"/>
    <a:srgbClr val="B38F6A"/>
    <a:srgbClr val="6667AB"/>
    <a:srgbClr val="BBBBBB"/>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73" autoAdjust="0"/>
  </p:normalViewPr>
  <p:slideViewPr>
    <p:cSldViewPr snapToGrid="0">
      <p:cViewPr varScale="1">
        <p:scale>
          <a:sx n="82" d="100"/>
          <a:sy n="82" d="100"/>
        </p:scale>
        <p:origin x="720" y="72"/>
      </p:cViewPr>
      <p:guideLst>
        <p:guide orient="horz" pos="3672"/>
        <p:guide pos="288"/>
        <p:guide orient="horz" pos="4056"/>
        <p:guide orient="horz" pos="1488"/>
        <p:guide pos="3816"/>
        <p:guide pos="7416"/>
        <p:guide orient="horz" pos="312"/>
        <p:guide orient="horz" pos="2160"/>
        <p:guide orient="horz" pos="230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365"/>
    </p:cViewPr>
  </p:sorterViewPr>
  <p:notesViewPr>
    <p:cSldViewPr snapToGrid="0">
      <p:cViewPr>
        <p:scale>
          <a:sx n="1" d="2"/>
          <a:sy n="1" d="2"/>
        </p:scale>
        <p:origin x="2726" y="485"/>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8/10/relationships/authors" Targe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12/14/2022</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jfif>
</file>

<file path=ppt/media/image10.jpg>
</file>

<file path=ppt/media/image11.png>
</file>

<file path=ppt/media/image12.jpg>
</file>

<file path=ppt/media/image13.png>
</file>

<file path=ppt/media/image14.png>
</file>

<file path=ppt/media/image15.jpg>
</file>

<file path=ppt/media/image16.jpg>
</file>

<file path=ppt/media/image17.jpeg>
</file>

<file path=ppt/media/image18.png>
</file>

<file path=ppt/media/image19.png>
</file>

<file path=ppt/media/image2.jpe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12/14/2022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2744080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4</a:t>
            </a:fld>
            <a:endParaRPr lang="en-US" dirty="0"/>
          </a:p>
        </p:txBody>
      </p:sp>
    </p:spTree>
    <p:extLst>
      <p:ext uri="{BB962C8B-B14F-4D97-AF65-F5344CB8AC3E}">
        <p14:creationId xmlns:p14="http://schemas.microsoft.com/office/powerpoint/2010/main" val="4004600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502427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pic>
        <p:nvPicPr>
          <p:cNvPr id="13" name="Picture Placeholder 7">
            <a:extLst>
              <a:ext uri="{FF2B5EF4-FFF2-40B4-BE49-F238E27FC236}">
                <a16:creationId xmlns:a16="http://schemas.microsoft.com/office/drawing/2014/main" id="{FA291A51-CCC2-484B-96BF-4DB3BC4A3B66}"/>
              </a:ext>
            </a:extLst>
          </p:cNvPr>
          <p:cNvPicPr>
            <a:picLocks noChangeAspect="1"/>
          </p:cNvPicPr>
          <p:nvPr userDrawn="1"/>
        </p:nvPicPr>
        <p:blipFill>
          <a:blip r:embed="rId2"/>
          <a:srcRect/>
          <a:stretch/>
        </p:blipFill>
        <p:spPr>
          <a:xfrm>
            <a:off x="0" y="15240"/>
            <a:ext cx="12192000" cy="6827520"/>
          </a:xfrm>
          <a:prstGeom prst="rect">
            <a:avLst/>
          </a:prstGeom>
          <a:solidFill>
            <a:srgbClr val="6768AB">
              <a:alpha val="75000"/>
            </a:srgbClr>
          </a:solidFill>
        </p:spPr>
      </p:pic>
      <p:sp>
        <p:nvSpPr>
          <p:cNvPr id="14" name="Rectangle 13" descr="Shaded overlay">
            <a:extLst>
              <a:ext uri="{FF2B5EF4-FFF2-40B4-BE49-F238E27FC236}">
                <a16:creationId xmlns:a16="http://schemas.microsoft.com/office/drawing/2014/main" id="{323B7786-9F91-458B-8B00-FA96C687F709}"/>
              </a:ext>
            </a:extLst>
          </p:cNvPr>
          <p:cNvSpPr/>
          <p:nvPr userDrawn="1"/>
        </p:nvSpPr>
        <p:spPr>
          <a:xfrm>
            <a:off x="0" y="0"/>
            <a:ext cx="12192000" cy="6858000"/>
          </a:xfrm>
          <a:prstGeom prst="rect">
            <a:avLst/>
          </a:prstGeom>
          <a:solidFill>
            <a:srgbClr val="002060">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5462B86F-90E5-425E-9F83-8477D8111E1D}"/>
              </a:ext>
            </a:extLst>
          </p:cNvPr>
          <p:cNvSpPr/>
          <p:nvPr userDrawn="1"/>
        </p:nvSpPr>
        <p:spPr>
          <a:xfrm>
            <a:off x="228600" y="495300"/>
            <a:ext cx="791657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8471471" y="327349"/>
            <a:ext cx="2566644" cy="59638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9497068" y="3308899"/>
            <a:ext cx="2237732" cy="58698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7595119" cy="969772"/>
          </a:xfrm>
        </p:spPr>
        <p:txBody>
          <a:bodyPr anchor="t" anchorCtr="0">
            <a:noAutofit/>
          </a:bodyPr>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247900"/>
            <a:ext cx="7687970" cy="4114800"/>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8656820" y="495300"/>
            <a:ext cx="3018380" cy="3107094"/>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pic>
        <p:nvPicPr>
          <p:cNvPr id="13" name="Picture Placeholder 7">
            <a:extLst>
              <a:ext uri="{FF2B5EF4-FFF2-40B4-BE49-F238E27FC236}">
                <a16:creationId xmlns:a16="http://schemas.microsoft.com/office/drawing/2014/main" id="{1A861C0D-932E-41E3-B0BD-D26512731240}"/>
              </a:ext>
            </a:extLst>
          </p:cNvPr>
          <p:cNvPicPr>
            <a:picLocks noChangeAspect="1"/>
          </p:cNvPicPr>
          <p:nvPr userDrawn="1"/>
        </p:nvPicPr>
        <p:blipFill>
          <a:blip r:embed="rId2"/>
          <a:srcRect/>
          <a:stretch/>
        </p:blipFill>
        <p:spPr>
          <a:xfrm>
            <a:off x="0" y="15240"/>
            <a:ext cx="12192000" cy="6827520"/>
          </a:xfrm>
          <a:prstGeom prst="rect">
            <a:avLst/>
          </a:prstGeom>
          <a:solidFill>
            <a:srgbClr val="6768AB">
              <a:alpha val="75000"/>
            </a:srgbClr>
          </a:solidFill>
        </p:spPr>
      </p:pic>
      <p:sp>
        <p:nvSpPr>
          <p:cNvPr id="14" name="Rectangle 13" descr="Shaded overlay">
            <a:extLst>
              <a:ext uri="{FF2B5EF4-FFF2-40B4-BE49-F238E27FC236}">
                <a16:creationId xmlns:a16="http://schemas.microsoft.com/office/drawing/2014/main" id="{F28F9A04-0459-45BA-A9CA-38195D01C2A0}"/>
              </a:ext>
            </a:extLst>
          </p:cNvPr>
          <p:cNvSpPr/>
          <p:nvPr userDrawn="1"/>
        </p:nvSpPr>
        <p:spPr>
          <a:xfrm>
            <a:off x="0" y="0"/>
            <a:ext cx="12192000" cy="6858000"/>
          </a:xfrm>
          <a:prstGeom prst="rect">
            <a:avLst/>
          </a:prstGeom>
          <a:solidFill>
            <a:srgbClr val="002060">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53A3BC27-A809-4F76-931E-2DE01059A5AB}"/>
              </a:ext>
            </a:extLst>
          </p:cNvPr>
          <p:cNvSpPr/>
          <p:nvPr userDrawn="1"/>
        </p:nvSpPr>
        <p:spPr>
          <a:xfrm>
            <a:off x="8106695" y="2105919"/>
            <a:ext cx="460459" cy="455142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11452160" y="1279590"/>
            <a:ext cx="556727" cy="466401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266698" y="2486526"/>
            <a:ext cx="5194301" cy="1169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7458996" cy="1572126"/>
          </a:xfrm>
        </p:spPr>
        <p:txBody>
          <a:bodyPr anchor="ctr" anchorCtr="0"/>
          <a:lstStyle>
            <a:lvl1pPr algn="just">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199" y="2733869"/>
            <a:ext cx="7458995" cy="3209731"/>
          </a:xfrm>
          <a:prstGeom prst="rect">
            <a:avLst/>
          </a:prstGeom>
        </p:spPr>
        <p:txBody>
          <a:bodyPr/>
          <a:lstStyle>
            <a:lvl1pPr marL="0" indent="0" algn="just">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8436508" y="1586204"/>
            <a:ext cx="3385560" cy="4749282"/>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pic>
        <p:nvPicPr>
          <p:cNvPr id="10" name="Picture Placeholder 7">
            <a:extLst>
              <a:ext uri="{FF2B5EF4-FFF2-40B4-BE49-F238E27FC236}">
                <a16:creationId xmlns:a16="http://schemas.microsoft.com/office/drawing/2014/main" id="{79963B89-98A4-4E77-9455-0B1391D05568}"/>
              </a:ext>
            </a:extLst>
          </p:cNvPr>
          <p:cNvPicPr>
            <a:picLocks noChangeAspect="1"/>
          </p:cNvPicPr>
          <p:nvPr userDrawn="1"/>
        </p:nvPicPr>
        <p:blipFill>
          <a:blip r:embed="rId2"/>
          <a:srcRect/>
          <a:stretch/>
        </p:blipFill>
        <p:spPr>
          <a:xfrm>
            <a:off x="0" y="15240"/>
            <a:ext cx="12192000" cy="6827520"/>
          </a:xfrm>
          <a:prstGeom prst="rect">
            <a:avLst/>
          </a:prstGeom>
          <a:solidFill>
            <a:srgbClr val="6768AB">
              <a:alpha val="75000"/>
            </a:srgbClr>
          </a:solidFill>
        </p:spPr>
      </p:pic>
      <p:sp>
        <p:nvSpPr>
          <p:cNvPr id="11" name="Rectangle 10" descr="Shaded overlay">
            <a:extLst>
              <a:ext uri="{FF2B5EF4-FFF2-40B4-BE49-F238E27FC236}">
                <a16:creationId xmlns:a16="http://schemas.microsoft.com/office/drawing/2014/main" id="{1A7CDE4F-5306-4395-84FF-E23EE045F5D9}"/>
              </a:ext>
            </a:extLst>
          </p:cNvPr>
          <p:cNvSpPr/>
          <p:nvPr userDrawn="1"/>
        </p:nvSpPr>
        <p:spPr>
          <a:xfrm>
            <a:off x="0" y="0"/>
            <a:ext cx="12192000" cy="6858000"/>
          </a:xfrm>
          <a:prstGeom prst="rect">
            <a:avLst/>
          </a:prstGeom>
          <a:solidFill>
            <a:srgbClr val="002060">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Placeholder 7" hidden="1">
            <a:extLst>
              <a:ext uri="{FF2B5EF4-FFF2-40B4-BE49-F238E27FC236}">
                <a16:creationId xmlns:a16="http://schemas.microsoft.com/office/drawing/2014/main" id="{EA0D874B-D0E0-4F5B-9BF6-5ACDE075F2A9}"/>
              </a:ext>
            </a:extLst>
          </p:cNvPr>
          <p:cNvPicPr>
            <a:picLocks noChangeAspect="1"/>
          </p:cNvPicPr>
          <p:nvPr userDrawn="1"/>
        </p:nvPicPr>
        <p:blipFill>
          <a:blip r:embed="rId2"/>
          <a:srcRect/>
          <a:stretch/>
        </p:blipFill>
        <p:spPr>
          <a:xfrm>
            <a:off x="0" y="15240"/>
            <a:ext cx="12192000" cy="6827520"/>
          </a:xfrm>
          <a:prstGeom prst="rect">
            <a:avLst/>
          </a:prstGeom>
          <a:solidFill>
            <a:srgbClr val="6768AB">
              <a:alpha val="75000"/>
            </a:srgbClr>
          </a:solidFill>
        </p:spPr>
      </p:pic>
      <p:sp>
        <p:nvSpPr>
          <p:cNvPr id="8" name="Rectangle 7" descr="Shaded overlay" hidden="1">
            <a:extLst>
              <a:ext uri="{FF2B5EF4-FFF2-40B4-BE49-F238E27FC236}">
                <a16:creationId xmlns:a16="http://schemas.microsoft.com/office/drawing/2014/main" id="{00CE94BD-4B36-4E3D-9539-050A784AACF6}"/>
              </a:ext>
            </a:extLst>
          </p:cNvPr>
          <p:cNvSpPr/>
          <p:nvPr userDrawn="1"/>
        </p:nvSpPr>
        <p:spPr>
          <a:xfrm>
            <a:off x="0" y="0"/>
            <a:ext cx="12192000" cy="6858000"/>
          </a:xfrm>
          <a:prstGeom prst="rect">
            <a:avLst/>
          </a:prstGeom>
          <a:solidFill>
            <a:srgbClr val="002060">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419879" y="419878"/>
            <a:ext cx="9868533" cy="903767"/>
          </a:xfrm>
        </p:spPr>
        <p:txBody>
          <a:bodyPr/>
          <a:lstStyle>
            <a:lvl1pPr>
              <a:defRPr>
                <a:solidFill>
                  <a:schemeClr val="bg1"/>
                </a:solidFill>
              </a:defRPr>
            </a:lvl1pPr>
          </a:lstStyle>
          <a:p>
            <a:r>
              <a:rPr lang="en-US"/>
              <a:t>Click to edit Master title style</a:t>
            </a:r>
          </a:p>
        </p:txBody>
      </p:sp>
      <p:sp>
        <p:nvSpPr>
          <p:cNvPr id="4" name="Date Placeholder 26" hidden="1"/>
          <p:cNvSpPr>
            <a:spLocks noGrp="1"/>
          </p:cNvSpPr>
          <p:nvPr>
            <p:ph type="dt" sz="half" idx="10"/>
          </p:nvPr>
        </p:nvSpPr>
        <p:spPr/>
        <p:txBody>
          <a:bodyPr/>
          <a:lstStyle>
            <a:lvl1pPr>
              <a:defRPr/>
            </a:lvl1pPr>
          </a:lstStyle>
          <a:p>
            <a:pPr>
              <a:defRPr/>
            </a:pPr>
            <a:endParaRPr lang="en-US"/>
          </a:p>
        </p:txBody>
      </p:sp>
      <p:sp>
        <p:nvSpPr>
          <p:cNvPr id="5" name="Footer Placeholder 3" hidden="1"/>
          <p:cNvSpPr>
            <a:spLocks noGrp="1"/>
          </p:cNvSpPr>
          <p:nvPr>
            <p:ph type="ftr" sz="quarter" idx="11"/>
          </p:nvPr>
        </p:nvSpPr>
        <p:spPr/>
        <p:txBody>
          <a:bodyPr/>
          <a:lstStyle>
            <a:lvl1pPr>
              <a:defRPr/>
            </a:lvl1pPr>
          </a:lstStyle>
          <a:p>
            <a:pPr>
              <a:defRPr/>
            </a:pPr>
            <a:endParaRPr lang="en-US"/>
          </a:p>
        </p:txBody>
      </p:sp>
      <p:sp>
        <p:nvSpPr>
          <p:cNvPr id="6" name="Slide Number Placeholder 15" hidden="1"/>
          <p:cNvSpPr>
            <a:spLocks noGrp="1"/>
          </p:cNvSpPr>
          <p:nvPr>
            <p:ph type="sldNum" sz="quarter" idx="12"/>
          </p:nvPr>
        </p:nvSpPr>
        <p:spPr/>
        <p:txBody>
          <a:bodyPr/>
          <a:lstStyle>
            <a:lvl1pPr>
              <a:defRPr/>
            </a:lvl1pPr>
          </a:lstStyle>
          <a:p>
            <a:pPr>
              <a:defRPr/>
            </a:pPr>
            <a:fld id="{C388C957-AA9F-418E-A3CC-5A26518DBE75}" type="slidenum">
              <a:rPr lang="en-US"/>
              <a:pPr>
                <a:defRPr/>
              </a:pPr>
              <a:t>‹#›</a:t>
            </a:fld>
            <a:endParaRPr lang="en-US"/>
          </a:p>
        </p:txBody>
      </p:sp>
      <p:sp>
        <p:nvSpPr>
          <p:cNvPr id="9" name="Text Placeholder 9">
            <a:extLst>
              <a:ext uri="{FF2B5EF4-FFF2-40B4-BE49-F238E27FC236}">
                <a16:creationId xmlns:a16="http://schemas.microsoft.com/office/drawing/2014/main" id="{A69D68FE-DAC8-4A2D-952A-060E2EBC7232}"/>
              </a:ext>
            </a:extLst>
          </p:cNvPr>
          <p:cNvSpPr>
            <a:spLocks noGrp="1"/>
          </p:cNvSpPr>
          <p:nvPr>
            <p:ph type="body" sz="quarter" idx="14" hasCustomPrompt="1"/>
          </p:nvPr>
        </p:nvSpPr>
        <p:spPr>
          <a:xfrm>
            <a:off x="419879" y="1614197"/>
            <a:ext cx="11109504" cy="4823926"/>
          </a:xfrm>
          <a:prstGeom prst="rect">
            <a:avLst/>
          </a:prstGeom>
        </p:spPr>
        <p:txBody>
          <a:bodyPr/>
          <a:lstStyle>
            <a:lvl1pPr marL="285750" indent="-285750" algn="just">
              <a:lnSpc>
                <a:spcPts val="3000"/>
              </a:lnSpc>
              <a:spcBef>
                <a:spcPts val="0"/>
              </a:spcBef>
              <a:buFont typeface="Wingdings" panose="05000000000000000000" pitchFamily="2" charset="2"/>
              <a:buChar char="q"/>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Tree>
    <p:extLst>
      <p:ext uri="{BB962C8B-B14F-4D97-AF65-F5344CB8AC3E}">
        <p14:creationId xmlns:p14="http://schemas.microsoft.com/office/powerpoint/2010/main" val="1598882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pic>
        <p:nvPicPr>
          <p:cNvPr id="6" name="Picture Placeholder 7">
            <a:extLst>
              <a:ext uri="{FF2B5EF4-FFF2-40B4-BE49-F238E27FC236}">
                <a16:creationId xmlns:a16="http://schemas.microsoft.com/office/drawing/2014/main" id="{9F95301C-3B76-40B0-AF98-4C4521B91DC7}"/>
              </a:ext>
            </a:extLst>
          </p:cNvPr>
          <p:cNvPicPr>
            <a:picLocks noChangeAspect="1"/>
          </p:cNvPicPr>
          <p:nvPr userDrawn="1"/>
        </p:nvPicPr>
        <p:blipFill>
          <a:blip r:embed="rId2"/>
          <a:srcRect/>
          <a:stretch/>
        </p:blipFill>
        <p:spPr>
          <a:xfrm>
            <a:off x="0" y="15240"/>
            <a:ext cx="12192000" cy="6827520"/>
          </a:xfrm>
          <a:prstGeom prst="rect">
            <a:avLst/>
          </a:prstGeom>
          <a:solidFill>
            <a:srgbClr val="6768AB">
              <a:alpha val="75000"/>
            </a:srgbClr>
          </a:solidFill>
        </p:spPr>
      </p:pic>
      <p:sp>
        <p:nvSpPr>
          <p:cNvPr id="9" name="Rectangle 8" descr="Shaded overlay">
            <a:extLst>
              <a:ext uri="{FF2B5EF4-FFF2-40B4-BE49-F238E27FC236}">
                <a16:creationId xmlns:a16="http://schemas.microsoft.com/office/drawing/2014/main" id="{55D0162C-F3CC-49E9-B715-20FEC61FBBA1}"/>
              </a:ext>
            </a:extLst>
          </p:cNvPr>
          <p:cNvSpPr/>
          <p:nvPr userDrawn="1"/>
        </p:nvSpPr>
        <p:spPr>
          <a:xfrm>
            <a:off x="0" y="0"/>
            <a:ext cx="12192000" cy="6858000"/>
          </a:xfrm>
          <a:prstGeom prst="rect">
            <a:avLst/>
          </a:prstGeom>
          <a:solidFill>
            <a:srgbClr val="002060">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u="sng"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29019032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pic>
        <p:nvPicPr>
          <p:cNvPr id="12" name="Picture Placeholder 7">
            <a:extLst>
              <a:ext uri="{FF2B5EF4-FFF2-40B4-BE49-F238E27FC236}">
                <a16:creationId xmlns:a16="http://schemas.microsoft.com/office/drawing/2014/main" id="{6725B598-2674-4D3A-860C-5CF607AA2919}"/>
              </a:ext>
            </a:extLst>
          </p:cNvPr>
          <p:cNvPicPr>
            <a:picLocks noChangeAspect="1"/>
          </p:cNvPicPr>
          <p:nvPr userDrawn="1"/>
        </p:nvPicPr>
        <p:blipFill>
          <a:blip r:embed="rId2"/>
          <a:srcRect/>
          <a:stretch/>
        </p:blipFill>
        <p:spPr>
          <a:xfrm>
            <a:off x="0" y="15240"/>
            <a:ext cx="12192000" cy="6827520"/>
          </a:xfrm>
          <a:prstGeom prst="rect">
            <a:avLst/>
          </a:prstGeom>
          <a:solidFill>
            <a:srgbClr val="6768AB">
              <a:alpha val="75000"/>
            </a:srgbClr>
          </a:solidFill>
        </p:spPr>
      </p:pic>
      <p:sp>
        <p:nvSpPr>
          <p:cNvPr id="13" name="Rectangle 12" descr="Shaded overlay">
            <a:extLst>
              <a:ext uri="{FF2B5EF4-FFF2-40B4-BE49-F238E27FC236}">
                <a16:creationId xmlns:a16="http://schemas.microsoft.com/office/drawing/2014/main" id="{9D1F3498-1E3A-4110-9D17-05BA95E935D6}"/>
              </a:ext>
            </a:extLst>
          </p:cNvPr>
          <p:cNvSpPr/>
          <p:nvPr userDrawn="1"/>
        </p:nvSpPr>
        <p:spPr>
          <a:xfrm>
            <a:off x="0" y="0"/>
            <a:ext cx="12192000" cy="6858000"/>
          </a:xfrm>
          <a:prstGeom prst="rect">
            <a:avLst/>
          </a:prstGeom>
          <a:solidFill>
            <a:srgbClr val="002060">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317239" y="2024182"/>
            <a:ext cx="3619501" cy="2575809"/>
          </a:xfrm>
        </p:spPr>
        <p:txBody>
          <a:bodyPr/>
          <a:lstStyle>
            <a:lvl1pPr>
              <a:defRPr cap="all" baseline="0">
                <a:solidFill>
                  <a:schemeClr val="bg1"/>
                </a:solidFill>
              </a:defRPr>
            </a:lvl1pPr>
          </a:lstStyle>
          <a:p>
            <a:r>
              <a:rPr lang="en-US" dirty="0"/>
              <a:t>Click to edit Master title style</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499" y="130629"/>
            <a:ext cx="7763329" cy="6578082"/>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anchor="ctr"/>
          <a:lstStyle>
            <a:lvl1pPr marL="0" indent="0" algn="ctr">
              <a:buNone/>
              <a:defRPr>
                <a:solidFill>
                  <a:schemeClr val="bg1"/>
                </a:solidFill>
              </a:defRPr>
            </a:lvl1pPr>
          </a:lstStyle>
          <a:p>
            <a:r>
              <a:rPr lang="en-US" dirty="0"/>
              <a:t>Click icon to add picture</a:t>
            </a:r>
          </a:p>
        </p:txBody>
      </p:sp>
    </p:spTree>
    <p:extLst>
      <p:ext uri="{BB962C8B-B14F-4D97-AF65-F5344CB8AC3E}">
        <p14:creationId xmlns:p14="http://schemas.microsoft.com/office/powerpoint/2010/main" val="23718234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21858365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pic>
        <p:nvPicPr>
          <p:cNvPr id="15" name="Picture Placeholder 7">
            <a:extLst>
              <a:ext uri="{FF2B5EF4-FFF2-40B4-BE49-F238E27FC236}">
                <a16:creationId xmlns:a16="http://schemas.microsoft.com/office/drawing/2014/main" id="{D542B514-133D-4822-833E-2B9BBE2C2C95}"/>
              </a:ext>
            </a:extLst>
          </p:cNvPr>
          <p:cNvPicPr>
            <a:picLocks noChangeAspect="1"/>
          </p:cNvPicPr>
          <p:nvPr userDrawn="1"/>
        </p:nvPicPr>
        <p:blipFill>
          <a:blip r:embed="rId2"/>
          <a:srcRect/>
          <a:stretch/>
        </p:blipFill>
        <p:spPr>
          <a:xfrm>
            <a:off x="0" y="15240"/>
            <a:ext cx="12192000" cy="6827520"/>
          </a:xfrm>
          <a:prstGeom prst="rect">
            <a:avLst/>
          </a:prstGeom>
          <a:solidFill>
            <a:srgbClr val="6768AB">
              <a:alpha val="75000"/>
            </a:srgbClr>
          </a:solidFill>
        </p:spPr>
      </p:pic>
      <p:sp>
        <p:nvSpPr>
          <p:cNvPr id="16" name="Rectangle 15" descr="Shaded overlay">
            <a:extLst>
              <a:ext uri="{FF2B5EF4-FFF2-40B4-BE49-F238E27FC236}">
                <a16:creationId xmlns:a16="http://schemas.microsoft.com/office/drawing/2014/main" id="{13BD138B-DEB2-4C00-89AB-97FD2F1E7481}"/>
              </a:ext>
            </a:extLst>
          </p:cNvPr>
          <p:cNvSpPr/>
          <p:nvPr userDrawn="1"/>
        </p:nvSpPr>
        <p:spPr>
          <a:xfrm>
            <a:off x="0" y="12700"/>
            <a:ext cx="12192000" cy="6858000"/>
          </a:xfrm>
          <a:prstGeom prst="rect">
            <a:avLst/>
          </a:prstGeom>
          <a:solidFill>
            <a:srgbClr val="002060">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5542384"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46835" y="711552"/>
            <a:ext cx="4787965" cy="3695856"/>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5770984"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5542385"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26"/>
          <p:cNvSpPr>
            <a:spLocks noGrp="1"/>
          </p:cNvSpPr>
          <p:nvPr>
            <p:ph type="dt" sz="half" idx="10"/>
          </p:nvPr>
        </p:nvSpPr>
        <p:spPr/>
        <p:txBody>
          <a:bodyPr/>
          <a:lstStyle>
            <a:lvl1pPr>
              <a:defRPr/>
            </a:lvl1pPr>
          </a:lstStyle>
          <a:p>
            <a:pPr>
              <a:defRPr/>
            </a:pPr>
            <a:endParaRPr lang="en-US"/>
          </a:p>
        </p:txBody>
      </p:sp>
      <p:sp>
        <p:nvSpPr>
          <p:cNvPr id="5" name="Footer Placeholder 3"/>
          <p:cNvSpPr>
            <a:spLocks noGrp="1"/>
          </p:cNvSpPr>
          <p:nvPr>
            <p:ph type="ftr" sz="quarter" idx="11"/>
          </p:nvPr>
        </p:nvSpPr>
        <p:spPr/>
        <p:txBody>
          <a:bodyPr/>
          <a:lstStyle>
            <a:lvl1pPr>
              <a:defRPr/>
            </a:lvl1pPr>
          </a:lstStyle>
          <a:p>
            <a:pPr>
              <a:defRPr/>
            </a:pPr>
            <a:endParaRPr lang="en-US"/>
          </a:p>
        </p:txBody>
      </p:sp>
      <p:sp>
        <p:nvSpPr>
          <p:cNvPr id="6" name="Slide Number Placeholder 15"/>
          <p:cNvSpPr>
            <a:spLocks noGrp="1"/>
          </p:cNvSpPr>
          <p:nvPr>
            <p:ph type="sldNum" sz="quarter" idx="12"/>
          </p:nvPr>
        </p:nvSpPr>
        <p:spPr/>
        <p:txBody>
          <a:bodyPr/>
          <a:lstStyle>
            <a:lvl1pPr>
              <a:defRPr/>
            </a:lvl1pPr>
          </a:lstStyle>
          <a:p>
            <a:pPr>
              <a:defRPr/>
            </a:pPr>
            <a:fld id="{C388C957-AA9F-418E-A3CC-5A26518DBE75}" type="slidenum">
              <a:rPr lang="en-US"/>
              <a:pPr>
                <a:defRPr/>
              </a:pPr>
              <a:t>‹#›</a:t>
            </a:fld>
            <a:endParaRPr lang="en-US"/>
          </a:p>
        </p:txBody>
      </p:sp>
    </p:spTree>
    <p:extLst>
      <p:ext uri="{BB962C8B-B14F-4D97-AF65-F5344CB8AC3E}">
        <p14:creationId xmlns:p14="http://schemas.microsoft.com/office/powerpoint/2010/main" val="37959886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12/14/2022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u="none"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dirty="0"/>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12/14/2022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 id="2147483733" r:id="rId3"/>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u="sng"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12/14/2022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u="sng"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12/14/2022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 id="2147483732" r:id="rId3"/>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u="sng"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jf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4294967295"/>
          </p:nvPr>
        </p:nvPicPr>
        <p:blipFill>
          <a:blip r:embed="rId3"/>
          <a:srcRect/>
          <a:stretch/>
        </p:blipFill>
        <p:spPr>
          <a:xfrm>
            <a:off x="18166" y="-13446"/>
            <a:ext cx="12191550" cy="6857999"/>
          </a:xfrm>
          <a:prstGeom prst="rect">
            <a:avLst/>
          </a:prstGeo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368730" y="235997"/>
            <a:ext cx="9022157" cy="2152096"/>
          </a:xfrm>
        </p:spPr>
        <p:txBody>
          <a:bodyPr anchor="t" anchorCtr="0">
            <a:noAutofit/>
          </a:bodyPr>
          <a:lstStyle/>
          <a:p>
            <a:r>
              <a:rPr lang="en-US" b="1" dirty="0">
                <a:solidFill>
                  <a:srgbClr val="FFFF00"/>
                </a:solidFill>
                <a:latin typeface="Franklin Gothic Heavy" panose="020B0903020102020204" pitchFamily="34" charset="0"/>
              </a:rPr>
              <a:t>Smart shopping cart </a:t>
            </a:r>
            <a:br>
              <a:rPr lang="en-US" b="1" dirty="0">
                <a:solidFill>
                  <a:srgbClr val="FFFF00"/>
                </a:solidFill>
                <a:latin typeface="Franklin Gothic Heavy" panose="020B0903020102020204" pitchFamily="34" charset="0"/>
              </a:rPr>
            </a:br>
            <a:r>
              <a:rPr lang="en-US" b="1" dirty="0">
                <a:solidFill>
                  <a:srgbClr val="FFFF00"/>
                </a:solidFill>
                <a:latin typeface="Franklin Gothic Heavy" panose="020B0903020102020204" pitchFamily="34" charset="0"/>
              </a:rPr>
              <a:t>                 with</a:t>
            </a:r>
            <a:br>
              <a:rPr lang="en-US" b="1" dirty="0">
                <a:solidFill>
                  <a:srgbClr val="FFFF00"/>
                </a:solidFill>
                <a:latin typeface="Franklin Gothic Heavy" panose="020B0903020102020204" pitchFamily="34" charset="0"/>
              </a:rPr>
            </a:br>
            <a:r>
              <a:rPr lang="en-US" b="1" dirty="0">
                <a:solidFill>
                  <a:srgbClr val="FFFF00"/>
                </a:solidFill>
                <a:latin typeface="Franklin Gothic Heavy" panose="020B0903020102020204" pitchFamily="34" charset="0"/>
              </a:rPr>
              <a:t>automated billing system </a:t>
            </a:r>
          </a:p>
        </p:txBody>
      </p:sp>
      <p:sp>
        <p:nvSpPr>
          <p:cNvPr id="12" name="Title 3">
            <a:extLst>
              <a:ext uri="{FF2B5EF4-FFF2-40B4-BE49-F238E27FC236}">
                <a16:creationId xmlns:a16="http://schemas.microsoft.com/office/drawing/2014/main" id="{77A35663-0925-4168-993D-7209DFFEA362}"/>
              </a:ext>
            </a:extLst>
          </p:cNvPr>
          <p:cNvSpPr txBox="1">
            <a:spLocks/>
          </p:cNvSpPr>
          <p:nvPr/>
        </p:nvSpPr>
        <p:spPr>
          <a:xfrm>
            <a:off x="4552538" y="4279037"/>
            <a:ext cx="7639237" cy="2520520"/>
          </a:xfrm>
          <a:prstGeom prst="rect">
            <a:avLst/>
          </a:prstGeom>
        </p:spPr>
        <p:txBody>
          <a:bodyPr vert="horz" lIns="91440" tIns="45720" rIns="91440" bIns="45720" rtlCol="0" anchor="t" anchorCtr="0">
            <a:noAutofit/>
          </a:bodyPr>
          <a:lstStyle>
            <a:lvl1pPr algn="l" defTabSz="914400" rtl="0" eaLnBrk="1" latinLnBrk="0" hangingPunct="1">
              <a:lnSpc>
                <a:spcPts val="4600"/>
              </a:lnSpc>
              <a:spcBef>
                <a:spcPct val="0"/>
              </a:spcBef>
              <a:buNone/>
              <a:defRPr sz="3600" kern="1200" cap="all" baseline="0">
                <a:solidFill>
                  <a:schemeClr val="bg1"/>
                </a:solidFill>
                <a:latin typeface="+mj-lt"/>
                <a:ea typeface="+mj-ea"/>
                <a:cs typeface="+mj-cs"/>
              </a:defRPr>
            </a:lvl1pPr>
          </a:lstStyle>
          <a:p>
            <a:r>
              <a:rPr lang="en-US" sz="2400" dirty="0">
                <a:latin typeface="Centaur" panose="02030504050205020304" pitchFamily="18" charset="0"/>
              </a:rPr>
              <a:t>Submitted To		         </a:t>
            </a:r>
          </a:p>
          <a:p>
            <a:r>
              <a:rPr lang="en-US" sz="2400" dirty="0">
                <a:latin typeface="Centaur" panose="02030504050205020304" pitchFamily="18" charset="0"/>
              </a:rPr>
              <a:t>Department of computer science &amp; engineering</a:t>
            </a:r>
          </a:p>
          <a:p>
            <a:r>
              <a:rPr lang="en-US" sz="2400" dirty="0" err="1">
                <a:latin typeface="Centaur" panose="02030504050205020304" pitchFamily="18" charset="0"/>
              </a:rPr>
              <a:t>SSM</a:t>
            </a:r>
            <a:r>
              <a:rPr lang="en-US" sz="2400" dirty="0">
                <a:latin typeface="Centaur" panose="02030504050205020304" pitchFamily="18" charset="0"/>
              </a:rPr>
              <a:t> COLLEGE OF ENGINEERING</a:t>
            </a:r>
          </a:p>
          <a:p>
            <a:r>
              <a:rPr lang="en-US" sz="2400" dirty="0" err="1">
                <a:latin typeface="Centaur" panose="02030504050205020304" pitchFamily="18" charset="0"/>
              </a:rPr>
              <a:t>PARIHASPORA</a:t>
            </a:r>
            <a:r>
              <a:rPr lang="en-US" sz="2400" dirty="0">
                <a:latin typeface="Centaur" panose="02030504050205020304" pitchFamily="18" charset="0"/>
              </a:rPr>
              <a:t> </a:t>
            </a:r>
            <a:r>
              <a:rPr lang="en-US" sz="2400" dirty="0" err="1">
                <a:latin typeface="Centaur" panose="02030504050205020304" pitchFamily="18" charset="0"/>
              </a:rPr>
              <a:t>PATTAN</a:t>
            </a:r>
            <a:r>
              <a:rPr lang="en-US" sz="2400" dirty="0">
                <a:latin typeface="Centaur" panose="02030504050205020304" pitchFamily="18" charset="0"/>
              </a:rPr>
              <a:t>, </a:t>
            </a:r>
            <a:r>
              <a:rPr lang="en-US" sz="2400" dirty="0" err="1">
                <a:latin typeface="Centaur" panose="02030504050205020304" pitchFamily="18" charset="0"/>
              </a:rPr>
              <a:t>BARAMULAH</a:t>
            </a:r>
            <a:endParaRPr lang="en-US" sz="2400" dirty="0">
              <a:latin typeface="Centaur" panose="02030504050205020304" pitchFamily="18" charset="0"/>
            </a:endParaRPr>
          </a:p>
        </p:txBody>
      </p:sp>
      <p:sp>
        <p:nvSpPr>
          <p:cNvPr id="13" name="Title 3">
            <a:extLst>
              <a:ext uri="{FF2B5EF4-FFF2-40B4-BE49-F238E27FC236}">
                <a16:creationId xmlns:a16="http://schemas.microsoft.com/office/drawing/2014/main" id="{B51BA62F-4CB0-48BE-97F4-4B5863895BE9}"/>
              </a:ext>
            </a:extLst>
          </p:cNvPr>
          <p:cNvSpPr txBox="1">
            <a:spLocks/>
          </p:cNvSpPr>
          <p:nvPr/>
        </p:nvSpPr>
        <p:spPr>
          <a:xfrm>
            <a:off x="368731" y="1947672"/>
            <a:ext cx="7882880" cy="2263779"/>
          </a:xfrm>
          <a:prstGeom prst="rect">
            <a:avLst/>
          </a:prstGeom>
        </p:spPr>
        <p:txBody>
          <a:bodyPr vert="horz" lIns="91440" tIns="45720" rIns="91440" bIns="45720" rtlCol="0" anchor="t" anchorCtr="0">
            <a:noAutofit/>
          </a:bodyPr>
          <a:lstStyle>
            <a:lvl1pPr algn="l" defTabSz="914400" rtl="0" eaLnBrk="1" latinLnBrk="0" hangingPunct="1">
              <a:lnSpc>
                <a:spcPts val="4600"/>
              </a:lnSpc>
              <a:spcBef>
                <a:spcPct val="0"/>
              </a:spcBef>
              <a:buNone/>
              <a:defRPr sz="3600" kern="1200" cap="all" baseline="0">
                <a:solidFill>
                  <a:schemeClr val="bg1"/>
                </a:solidFill>
                <a:latin typeface="+mj-lt"/>
                <a:ea typeface="+mj-ea"/>
                <a:cs typeface="+mj-cs"/>
              </a:defRPr>
            </a:lvl1pPr>
          </a:lstStyle>
          <a:p>
            <a:r>
              <a:rPr lang="en-US" sz="2400" dirty="0">
                <a:solidFill>
                  <a:schemeClr val="tx1">
                    <a:lumMod val="95000"/>
                    <a:lumOff val="5000"/>
                  </a:schemeClr>
                </a:solidFill>
              </a:rPr>
              <a:t>Submitted by</a:t>
            </a:r>
          </a:p>
          <a:p>
            <a:r>
              <a:rPr lang="en-US" sz="2400" b="1" dirty="0" err="1">
                <a:solidFill>
                  <a:srgbClr val="990000"/>
                </a:solidFill>
                <a:latin typeface="Berlin Sans FB Demi" panose="020E0802020502020306" pitchFamily="34" charset="0"/>
              </a:rPr>
              <a:t>Yasir</a:t>
            </a:r>
            <a:r>
              <a:rPr lang="en-US" sz="2400" b="1" dirty="0">
                <a:solidFill>
                  <a:srgbClr val="990000"/>
                </a:solidFill>
                <a:latin typeface="Berlin Sans FB Demi" panose="020E0802020502020306" pitchFamily="34" charset="0"/>
              </a:rPr>
              <a:t> </a:t>
            </a:r>
            <a:r>
              <a:rPr lang="en-US" sz="2400" b="1" dirty="0" err="1">
                <a:solidFill>
                  <a:srgbClr val="990000"/>
                </a:solidFill>
                <a:latin typeface="Berlin Sans FB Demi" panose="020E0802020502020306" pitchFamily="34" charset="0"/>
              </a:rPr>
              <a:t>nisar</a:t>
            </a:r>
            <a:r>
              <a:rPr lang="en-US" sz="2400" b="1" dirty="0">
                <a:solidFill>
                  <a:srgbClr val="990000"/>
                </a:solidFill>
                <a:latin typeface="Berlin Sans FB Demi" panose="020E0802020502020306" pitchFamily="34" charset="0"/>
              </a:rPr>
              <a:t> </a:t>
            </a:r>
            <a:r>
              <a:rPr lang="en-US" sz="2400" b="1" dirty="0" err="1">
                <a:solidFill>
                  <a:srgbClr val="990000"/>
                </a:solidFill>
                <a:latin typeface="Berlin Sans FB Demi" panose="020E0802020502020306" pitchFamily="34" charset="0"/>
              </a:rPr>
              <a:t>teli</a:t>
            </a:r>
            <a:r>
              <a:rPr lang="en-US" sz="2400" b="1" dirty="0">
                <a:solidFill>
                  <a:srgbClr val="990000"/>
                </a:solidFill>
                <a:latin typeface="Berlin Sans FB Demi" panose="020E0802020502020306" pitchFamily="34" charset="0"/>
              </a:rPr>
              <a:t> (18205135034)</a:t>
            </a:r>
          </a:p>
          <a:p>
            <a:r>
              <a:rPr lang="en-US" sz="2400" b="1" dirty="0">
                <a:solidFill>
                  <a:srgbClr val="990000"/>
                </a:solidFill>
                <a:latin typeface="Berlin Sans FB Demi" panose="020E0802020502020306" pitchFamily="34" charset="0"/>
              </a:rPr>
              <a:t> MOHAMMAD AAQIB AHANGER (18205135052)</a:t>
            </a:r>
          </a:p>
          <a:p>
            <a:r>
              <a:rPr lang="en-US" sz="2400" b="1" dirty="0">
                <a:solidFill>
                  <a:srgbClr val="990000"/>
                </a:solidFill>
                <a:latin typeface="Berlin Sans FB Demi" panose="020E0802020502020306" pitchFamily="34" charset="0"/>
              </a:rPr>
              <a:t> Junaid </a:t>
            </a:r>
            <a:r>
              <a:rPr lang="en-US" sz="2400" b="1" dirty="0" err="1">
                <a:solidFill>
                  <a:srgbClr val="990000"/>
                </a:solidFill>
                <a:latin typeface="Berlin Sans FB Demi" panose="020E0802020502020306" pitchFamily="34" charset="0"/>
              </a:rPr>
              <a:t>ul</a:t>
            </a:r>
            <a:r>
              <a:rPr lang="en-US" sz="2400" b="1" dirty="0">
                <a:solidFill>
                  <a:srgbClr val="990000"/>
                </a:solidFill>
                <a:latin typeface="Berlin Sans FB Demi" panose="020E0802020502020306" pitchFamily="34" charset="0"/>
              </a:rPr>
              <a:t> </a:t>
            </a:r>
            <a:r>
              <a:rPr lang="en-US" sz="2400" b="1" dirty="0" err="1">
                <a:solidFill>
                  <a:srgbClr val="990000"/>
                </a:solidFill>
                <a:latin typeface="Berlin Sans FB Demi" panose="020E0802020502020306" pitchFamily="34" charset="0"/>
              </a:rPr>
              <a:t>islam</a:t>
            </a:r>
            <a:r>
              <a:rPr lang="en-US" sz="2400" b="1" dirty="0">
                <a:solidFill>
                  <a:srgbClr val="990000"/>
                </a:solidFill>
                <a:latin typeface="Berlin Sans FB Demi" panose="020E0802020502020306" pitchFamily="34" charset="0"/>
              </a:rPr>
              <a:t> (18205135044</a:t>
            </a:r>
            <a:r>
              <a:rPr lang="en-US" sz="2400" dirty="0">
                <a:solidFill>
                  <a:srgbClr val="990000"/>
                </a:solidFill>
                <a:latin typeface="Berlin Sans FB Demi" panose="020E0802020502020306" pitchFamily="34" charset="0"/>
              </a:rPr>
              <a:t>)</a:t>
            </a:r>
          </a:p>
        </p:txBody>
      </p:sp>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l="-1297" t="-1161" r="1297" b="8518"/>
          <a:stretch/>
        </p:blipFill>
        <p:spPr>
          <a:xfrm>
            <a:off x="8251611" y="-99860"/>
            <a:ext cx="3958105" cy="4095064"/>
          </a:xfrm>
          <a:prstGeom prst="ellipse">
            <a:avLst/>
          </a:prstGeom>
          <a:ln>
            <a:noFill/>
          </a:ln>
          <a:effectLst>
            <a:softEdge rad="112500"/>
          </a:effectLst>
        </p:spPr>
      </p:pic>
    </p:spTree>
    <p:extLst>
      <p:ext uri="{BB962C8B-B14F-4D97-AF65-F5344CB8AC3E}">
        <p14:creationId xmlns:p14="http://schemas.microsoft.com/office/powerpoint/2010/main" val="15583151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solidFill>
                  <a:srgbClr val="FFC000"/>
                </a:solidFill>
                <a:latin typeface="Arial Rounded MT Bold" panose="020F0704030504030204" pitchFamily="34" charset="0"/>
              </a:rPr>
              <a:t>Specifications of ESP32</a:t>
            </a:r>
            <a:br>
              <a:rPr lang="en-IN" b="1" dirty="0">
                <a:solidFill>
                  <a:srgbClr val="FFC000"/>
                </a:solidFill>
                <a:latin typeface="Arial Rounded MT Bold" panose="020F0704030504030204" pitchFamily="34" charset="0"/>
              </a:rPr>
            </a:br>
            <a:endParaRPr lang="en-IN" dirty="0">
              <a:solidFill>
                <a:srgbClr val="FFC000"/>
              </a:solidFill>
              <a:latin typeface="Arial Rounded MT Bold" panose="020F0704030504030204" pitchFamily="34" charset="0"/>
            </a:endParaRPr>
          </a:p>
        </p:txBody>
      </p:sp>
      <p:sp>
        <p:nvSpPr>
          <p:cNvPr id="3" name="Text Placeholder 2"/>
          <p:cNvSpPr>
            <a:spLocks noGrp="1"/>
          </p:cNvSpPr>
          <p:nvPr>
            <p:ph type="body" sz="quarter" idx="14"/>
          </p:nvPr>
        </p:nvSpPr>
        <p:spPr>
          <a:xfrm>
            <a:off x="419879" y="868680"/>
            <a:ext cx="11109504" cy="5569443"/>
          </a:xfrm>
        </p:spPr>
        <p:txBody>
          <a:bodyPr/>
          <a:lstStyle/>
          <a:p>
            <a:pPr fontAlgn="base"/>
            <a:r>
              <a:rPr lang="en-IN" sz="2400" dirty="0"/>
              <a:t>Single or Dual-Core 32-bit LX6 Microprocessor with clock frequency up to 240 </a:t>
            </a:r>
            <a:r>
              <a:rPr lang="en-IN" sz="2400" dirty="0" err="1"/>
              <a:t>MHz.</a:t>
            </a:r>
            <a:endParaRPr lang="en-IN" sz="2400" dirty="0"/>
          </a:p>
          <a:p>
            <a:pPr fontAlgn="base"/>
            <a:r>
              <a:rPr lang="en-IN" sz="2400" dirty="0"/>
              <a:t>520 KB of SRAM, 448 KB of ROM and 16 KB of RTC SRAM.</a:t>
            </a:r>
          </a:p>
          <a:p>
            <a:pPr fontAlgn="base"/>
            <a:r>
              <a:rPr lang="en-IN" sz="2400" dirty="0"/>
              <a:t>Supports 802.11 b/g/n Wi-Fi connectivity with speeds up to 150 Mbps.</a:t>
            </a:r>
          </a:p>
          <a:p>
            <a:pPr fontAlgn="base"/>
            <a:r>
              <a:rPr lang="en-IN" sz="2400" dirty="0"/>
              <a:t>Support for both Classic Bluetooth v4.2 and BLE specifications.</a:t>
            </a:r>
          </a:p>
          <a:p>
            <a:pPr fontAlgn="base"/>
            <a:r>
              <a:rPr lang="en-IN" sz="2400" dirty="0"/>
              <a:t>34 Programmable GPIOs.</a:t>
            </a:r>
          </a:p>
          <a:p>
            <a:pPr fontAlgn="base"/>
            <a:r>
              <a:rPr lang="en-IN" sz="2400" dirty="0"/>
              <a:t>Up to 18 channels of 12-bit SAR ADC and 2 channels of 8-bit DAC</a:t>
            </a:r>
          </a:p>
          <a:p>
            <a:pPr fontAlgn="base"/>
            <a:r>
              <a:rPr lang="en-IN" sz="2400" dirty="0"/>
              <a:t>Serial Connectivity include 4 x SPI, 2 x I</a:t>
            </a:r>
            <a:r>
              <a:rPr lang="en-IN" sz="2400" baseline="30000" dirty="0"/>
              <a:t>2</a:t>
            </a:r>
            <a:r>
              <a:rPr lang="en-IN" sz="2400" dirty="0"/>
              <a:t>C, 2 x I</a:t>
            </a:r>
            <a:r>
              <a:rPr lang="en-IN" sz="2400" baseline="30000" dirty="0"/>
              <a:t>2</a:t>
            </a:r>
            <a:r>
              <a:rPr lang="en-IN" sz="2400" dirty="0"/>
              <a:t>S, 3 x UART.</a:t>
            </a:r>
          </a:p>
          <a:p>
            <a:pPr fontAlgn="base"/>
            <a:r>
              <a:rPr lang="en-IN" sz="2400" dirty="0"/>
              <a:t>Ethernet MAC for physical LAN Communication (requires external PHY).</a:t>
            </a:r>
          </a:p>
          <a:p>
            <a:pPr fontAlgn="base"/>
            <a:r>
              <a:rPr lang="en-IN" sz="2400" dirty="0"/>
              <a:t>1 Host controller for SD/SDIO/MMC and 1 Slave controller for SDIO/SPI.</a:t>
            </a:r>
          </a:p>
          <a:p>
            <a:pPr fontAlgn="base"/>
            <a:r>
              <a:rPr lang="en-IN" sz="2400" dirty="0"/>
              <a:t>Motor PWM and up to 16-channels of LED PWM.</a:t>
            </a:r>
          </a:p>
          <a:p>
            <a:pPr fontAlgn="base"/>
            <a:r>
              <a:rPr lang="en-IN" sz="2400" dirty="0"/>
              <a:t>Secure Boot and Flash Encryption.</a:t>
            </a:r>
          </a:p>
          <a:p>
            <a:pPr fontAlgn="base"/>
            <a:r>
              <a:rPr lang="en-IN" sz="2400" dirty="0"/>
              <a:t>Cryptographic Hardware Acceleration for AES, Hash (SHA-2), RSA, ECC and RNG</a:t>
            </a:r>
            <a:endParaRPr lang="en-IN" sz="2400" b="1" dirty="0"/>
          </a:p>
          <a:p>
            <a:pPr marL="0" indent="0" fontAlgn="base">
              <a:buNone/>
            </a:pPr>
            <a:endParaRPr lang="en-IN" sz="2400" dirty="0"/>
          </a:p>
          <a:p>
            <a:endParaRPr lang="en-IN" dirty="0"/>
          </a:p>
        </p:txBody>
      </p:sp>
    </p:spTree>
    <p:extLst>
      <p:ext uri="{BB962C8B-B14F-4D97-AF65-F5344CB8AC3E}">
        <p14:creationId xmlns:p14="http://schemas.microsoft.com/office/powerpoint/2010/main" val="23531988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95C8F6-CE66-4AEF-8B98-34B100FF2ED4}"/>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endParaRPr lang="en-IN" dirty="0">
              <a:solidFill>
                <a:schemeClr val="bg1"/>
              </a:solidFill>
            </a:endParaRPr>
          </a:p>
        </p:txBody>
      </p:sp>
      <p:sp>
        <p:nvSpPr>
          <p:cNvPr id="5" name="Content Placeholder 4">
            <a:extLst>
              <a:ext uri="{FF2B5EF4-FFF2-40B4-BE49-F238E27FC236}">
                <a16:creationId xmlns:a16="http://schemas.microsoft.com/office/drawing/2014/main" id="{C8BB3D34-4D3E-48E6-A262-7067D6E3569E}"/>
              </a:ext>
            </a:extLst>
          </p:cNvPr>
          <p:cNvSpPr txBox="1">
            <a:spLocks/>
          </p:cNvSpPr>
          <p:nvPr/>
        </p:nvSpPr>
        <p:spPr>
          <a:xfrm>
            <a:off x="838200" y="1825625"/>
            <a:ext cx="10515600" cy="4351338"/>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eaLnBrk="1" hangingPunct="1">
              <a:lnSpc>
                <a:spcPct val="80000"/>
              </a:lnSpc>
              <a:buFont typeface="Wingdings 2" pitchFamily="18" charset="2"/>
              <a:buNone/>
            </a:pPr>
            <a:r>
              <a:rPr lang="en-US" dirty="0">
                <a:solidFill>
                  <a:schemeClr val="bg1"/>
                </a:solidFill>
                <a:latin typeface="Times New Roman" pitchFamily="18" charset="0"/>
                <a:cs typeface="Times New Roman" pitchFamily="18" charset="0"/>
              </a:rPr>
              <a:t>	</a:t>
            </a:r>
            <a:endParaRPr lang="en-US" b="1" dirty="0">
              <a:solidFill>
                <a:schemeClr val="bg1"/>
              </a:solidFill>
              <a:latin typeface="Times New Roman" pitchFamily="18" charset="0"/>
              <a:cs typeface="Times New Roman" pitchFamily="18" charset="0"/>
            </a:endParaRPr>
          </a:p>
        </p:txBody>
      </p:sp>
      <p:sp>
        <p:nvSpPr>
          <p:cNvPr id="7" name="Title 6"/>
          <p:cNvSpPr>
            <a:spLocks noGrp="1"/>
          </p:cNvSpPr>
          <p:nvPr>
            <p:ph type="title"/>
          </p:nvPr>
        </p:nvSpPr>
        <p:spPr>
          <a:xfrm>
            <a:off x="73153" y="419878"/>
            <a:ext cx="11713464" cy="903767"/>
          </a:xfrm>
        </p:spPr>
        <p:txBody>
          <a:bodyPr/>
          <a:lstStyle/>
          <a:p>
            <a:r>
              <a:rPr lang="en-IN" dirty="0">
                <a:solidFill>
                  <a:srgbClr val="FFC000"/>
                </a:solidFill>
                <a:latin typeface="Arial Rounded MT Bold" panose="020F0704030504030204" pitchFamily="34" charset="0"/>
              </a:rPr>
              <a:t>ESP 32 board </a:t>
            </a:r>
            <a:r>
              <a:rPr lang="en-IN" dirty="0" err="1">
                <a:solidFill>
                  <a:srgbClr val="FFC000"/>
                </a:solidFill>
                <a:latin typeface="Arial Rounded MT Bold" panose="020F0704030504030204" pitchFamily="34" charset="0"/>
              </a:rPr>
              <a:t>descripition</a:t>
            </a:r>
            <a:endParaRPr lang="en-IN" dirty="0">
              <a:solidFill>
                <a:srgbClr val="FFC000"/>
              </a:solidFill>
              <a:latin typeface="Arial Rounded MT Bold" panose="020F0704030504030204" pitchFamily="34" charset="0"/>
            </a:endParaRPr>
          </a:p>
        </p:txBody>
      </p:sp>
      <p:pic>
        <p:nvPicPr>
          <p:cNvPr id="3" name="Picture 2">
            <a:extLst>
              <a:ext uri="{FF2B5EF4-FFF2-40B4-BE49-F238E27FC236}">
                <a16:creationId xmlns:a16="http://schemas.microsoft.com/office/drawing/2014/main" id="{F8A329FE-D268-4804-A2C0-069FA3683AAE}"/>
              </a:ext>
            </a:extLst>
          </p:cNvPr>
          <p:cNvPicPr>
            <a:picLocks noChangeAspect="1"/>
          </p:cNvPicPr>
          <p:nvPr/>
        </p:nvPicPr>
        <p:blipFill>
          <a:blip r:embed="rId2"/>
          <a:stretch>
            <a:fillRect/>
          </a:stretch>
        </p:blipFill>
        <p:spPr>
          <a:xfrm>
            <a:off x="690132" y="1219748"/>
            <a:ext cx="10479506" cy="5273127"/>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95C8F6-CE66-4AEF-8B98-34B100FF2ED4}"/>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endParaRPr lang="en-IN" dirty="0">
              <a:solidFill>
                <a:schemeClr val="bg1"/>
              </a:solidFill>
            </a:endParaRPr>
          </a:p>
        </p:txBody>
      </p:sp>
      <p:sp>
        <p:nvSpPr>
          <p:cNvPr id="5" name="Content Placeholder 4">
            <a:extLst>
              <a:ext uri="{FF2B5EF4-FFF2-40B4-BE49-F238E27FC236}">
                <a16:creationId xmlns:a16="http://schemas.microsoft.com/office/drawing/2014/main" id="{C8BB3D34-4D3E-48E6-A262-7067D6E3569E}"/>
              </a:ext>
            </a:extLst>
          </p:cNvPr>
          <p:cNvSpPr txBox="1">
            <a:spLocks/>
          </p:cNvSpPr>
          <p:nvPr/>
        </p:nvSpPr>
        <p:spPr>
          <a:xfrm>
            <a:off x="838200" y="1825625"/>
            <a:ext cx="10515600" cy="4351338"/>
          </a:xfr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eaLnBrk="1" hangingPunct="1">
              <a:lnSpc>
                <a:spcPct val="80000"/>
              </a:lnSpc>
              <a:buFont typeface="Wingdings 2" pitchFamily="18" charset="2"/>
              <a:buNone/>
            </a:pPr>
            <a:r>
              <a:rPr lang="en-US" dirty="0">
                <a:solidFill>
                  <a:schemeClr val="bg1"/>
                </a:solidFill>
                <a:latin typeface="Times New Roman" pitchFamily="18" charset="0"/>
                <a:cs typeface="Times New Roman" pitchFamily="18" charset="0"/>
              </a:rPr>
              <a:t>	</a:t>
            </a:r>
            <a:endParaRPr lang="en-US" b="1" dirty="0">
              <a:solidFill>
                <a:schemeClr val="bg1"/>
              </a:solidFill>
              <a:latin typeface="Times New Roman" pitchFamily="18" charset="0"/>
              <a:cs typeface="Times New Roman" pitchFamily="18" charset="0"/>
            </a:endParaRPr>
          </a:p>
        </p:txBody>
      </p:sp>
      <p:sp>
        <p:nvSpPr>
          <p:cNvPr id="7" name="Title 6"/>
          <p:cNvSpPr>
            <a:spLocks noGrp="1"/>
          </p:cNvSpPr>
          <p:nvPr>
            <p:ph type="title"/>
          </p:nvPr>
        </p:nvSpPr>
        <p:spPr>
          <a:xfrm>
            <a:off x="73153" y="419878"/>
            <a:ext cx="11713464" cy="903767"/>
          </a:xfrm>
        </p:spPr>
        <p:txBody>
          <a:bodyPr>
            <a:normAutofit fontScale="90000"/>
          </a:bodyPr>
          <a:lstStyle/>
          <a:p>
            <a:r>
              <a:rPr lang="en-IN" dirty="0" err="1">
                <a:solidFill>
                  <a:srgbClr val="FFC000"/>
                </a:solidFill>
                <a:latin typeface="Arial Rounded MT Bold" panose="020F0704030504030204" pitchFamily="34" charset="0"/>
              </a:rPr>
              <a:t>Esp</a:t>
            </a:r>
            <a:r>
              <a:rPr lang="en-IN" dirty="0">
                <a:solidFill>
                  <a:srgbClr val="FFC000"/>
                </a:solidFill>
                <a:latin typeface="Arial Rounded MT Bold" panose="020F0704030504030204" pitchFamily="34" charset="0"/>
              </a:rPr>
              <a:t> 32 board</a:t>
            </a:r>
            <a:br>
              <a:rPr lang="en-IN" dirty="0">
                <a:solidFill>
                  <a:srgbClr val="FFC000"/>
                </a:solidFill>
                <a:latin typeface="Arial Rounded MT Bold" panose="020F0704030504030204" pitchFamily="34" charset="0"/>
              </a:rPr>
            </a:br>
            <a:r>
              <a:rPr lang="en-IN" dirty="0" err="1">
                <a:solidFill>
                  <a:srgbClr val="FFC000"/>
                </a:solidFill>
                <a:latin typeface="Arial Rounded MT Bold" panose="020F0704030504030204" pitchFamily="34" charset="0"/>
              </a:rPr>
              <a:t>descripition</a:t>
            </a:r>
            <a:r>
              <a:rPr lang="en-IN" dirty="0">
                <a:solidFill>
                  <a:srgbClr val="FFC000"/>
                </a:solidFill>
                <a:latin typeface="Arial Rounded MT Bold" panose="020F0704030504030204" pitchFamily="34" charset="0"/>
              </a:rPr>
              <a:t> </a:t>
            </a:r>
            <a:br>
              <a:rPr lang="en-IN" dirty="0">
                <a:solidFill>
                  <a:srgbClr val="FFC000"/>
                </a:solidFill>
                <a:latin typeface="Arial Rounded MT Bold" panose="020F0704030504030204" pitchFamily="34" charset="0"/>
              </a:rPr>
            </a:br>
            <a:r>
              <a:rPr lang="en-IN" dirty="0">
                <a:solidFill>
                  <a:srgbClr val="FFC000"/>
                </a:solidFill>
                <a:latin typeface="Arial Rounded MT Bold" panose="020F0704030504030204" pitchFamily="34" charset="0"/>
              </a:rPr>
              <a:t>(</a:t>
            </a:r>
            <a:r>
              <a:rPr lang="en-IN" dirty="0" err="1">
                <a:solidFill>
                  <a:srgbClr val="FFC000"/>
                </a:solidFill>
                <a:latin typeface="Arial Rounded MT Bold" panose="020F0704030504030204" pitchFamily="34" charset="0"/>
              </a:rPr>
              <a:t>Contd</a:t>
            </a:r>
            <a:r>
              <a:rPr lang="en-IN" dirty="0">
                <a:solidFill>
                  <a:srgbClr val="FFC000"/>
                </a:solidFill>
                <a:latin typeface="Arial Rounded MT Bold" panose="020F0704030504030204" pitchFamily="34" charset="0"/>
              </a:rPr>
              <a:t>)</a:t>
            </a:r>
          </a:p>
        </p:txBody>
      </p:sp>
      <p:pic>
        <p:nvPicPr>
          <p:cNvPr id="6" name="Picture 5">
            <a:extLst>
              <a:ext uri="{FF2B5EF4-FFF2-40B4-BE49-F238E27FC236}">
                <a16:creationId xmlns:a16="http://schemas.microsoft.com/office/drawing/2014/main" id="{5C438B86-8AFD-438A-805E-D886BD360F06}"/>
              </a:ext>
            </a:extLst>
          </p:cNvPr>
          <p:cNvPicPr>
            <a:picLocks noChangeAspect="1"/>
          </p:cNvPicPr>
          <p:nvPr/>
        </p:nvPicPr>
        <p:blipFill>
          <a:blip r:embed="rId2"/>
          <a:stretch>
            <a:fillRect/>
          </a:stretch>
        </p:blipFill>
        <p:spPr>
          <a:xfrm>
            <a:off x="3704202" y="177048"/>
            <a:ext cx="8414645" cy="6409137"/>
          </a:xfrm>
          <a:prstGeom prst="rect">
            <a:avLst/>
          </a:prstGeom>
        </p:spPr>
      </p:pic>
    </p:spTree>
    <p:extLst>
      <p:ext uri="{BB962C8B-B14F-4D97-AF65-F5344CB8AC3E}">
        <p14:creationId xmlns:p14="http://schemas.microsoft.com/office/powerpoint/2010/main" val="98112021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4771" y="353441"/>
            <a:ext cx="9868533" cy="903767"/>
          </a:xfrm>
        </p:spPr>
        <p:txBody>
          <a:bodyPr>
            <a:normAutofit/>
          </a:bodyPr>
          <a:lstStyle/>
          <a:p>
            <a:pPr>
              <a:defRPr/>
            </a:pPr>
            <a:r>
              <a:rPr lang="en-US" dirty="0" err="1">
                <a:solidFill>
                  <a:srgbClr val="FFC000"/>
                </a:solidFill>
                <a:latin typeface="Arial Rounded MT Bold" panose="020F0704030504030204" pitchFamily="34" charset="0"/>
              </a:rPr>
              <a:t>Rfid</a:t>
            </a:r>
            <a:r>
              <a:rPr lang="en-US" dirty="0">
                <a:solidFill>
                  <a:srgbClr val="FFC000"/>
                </a:solidFill>
                <a:latin typeface="Arial Rounded MT Bold" panose="020F0704030504030204" pitchFamily="34" charset="0"/>
              </a:rPr>
              <a:t> tags </a:t>
            </a:r>
          </a:p>
        </p:txBody>
      </p:sp>
      <p:sp>
        <p:nvSpPr>
          <p:cNvPr id="20483" name="Content Placeholder 2"/>
          <p:cNvSpPr>
            <a:spLocks noGrp="1"/>
          </p:cNvSpPr>
          <p:nvPr>
            <p:ph type="body" sz="quarter" idx="14"/>
          </p:nvPr>
        </p:nvSpPr>
        <p:spPr/>
        <p:txBody>
          <a:bodyPr/>
          <a:lstStyle/>
          <a:p>
            <a:pPr algn="l" eaLnBrk="1" hangingPunct="1">
              <a:buFont typeface="Wingdings 2" pitchFamily="18" charset="2"/>
              <a:buNone/>
            </a:pPr>
            <a:r>
              <a:rPr lang="en-US" dirty="0">
                <a:latin typeface="Times New Roman" pitchFamily="18" charset="0"/>
                <a:cs typeface="Times New Roman" pitchFamily="18" charset="0"/>
              </a:rPr>
              <a:t>	. </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179" y="1257208"/>
            <a:ext cx="2379196" cy="215873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7763" y="3585370"/>
            <a:ext cx="5071561" cy="2852753"/>
          </a:xfrm>
          <a:prstGeom prst="rect">
            <a:avLst/>
          </a:prstGeom>
        </p:spPr>
      </p:pic>
      <p:sp>
        <p:nvSpPr>
          <p:cNvPr id="5" name="TextBox 4"/>
          <p:cNvSpPr txBox="1"/>
          <p:nvPr/>
        </p:nvSpPr>
        <p:spPr>
          <a:xfrm>
            <a:off x="6252259" y="1257208"/>
            <a:ext cx="5349240" cy="369332"/>
          </a:xfrm>
          <a:prstGeom prst="rect">
            <a:avLst/>
          </a:prstGeom>
          <a:noFill/>
        </p:spPr>
        <p:txBody>
          <a:bodyPr wrap="square" rtlCol="0">
            <a:spAutoFit/>
          </a:bodyPr>
          <a:lstStyle/>
          <a:p>
            <a:r>
              <a:rPr lang="en-IN" dirty="0">
                <a:solidFill>
                  <a:srgbClr val="FF0000"/>
                </a:solidFill>
              </a:rPr>
              <a:t>Passive RFID Tags:</a:t>
            </a:r>
          </a:p>
        </p:txBody>
      </p:sp>
      <p:sp>
        <p:nvSpPr>
          <p:cNvPr id="6" name="TextBox 5"/>
          <p:cNvSpPr txBox="1"/>
          <p:nvPr/>
        </p:nvSpPr>
        <p:spPr>
          <a:xfrm>
            <a:off x="6245352" y="493776"/>
            <a:ext cx="4187952" cy="369332"/>
          </a:xfrm>
          <a:prstGeom prst="rect">
            <a:avLst/>
          </a:prstGeom>
          <a:noFill/>
        </p:spPr>
        <p:txBody>
          <a:bodyPr wrap="square" rtlCol="0">
            <a:spAutoFit/>
          </a:bodyPr>
          <a:lstStyle/>
          <a:p>
            <a:endParaRPr lang="en-IN" dirty="0"/>
          </a:p>
        </p:txBody>
      </p:sp>
      <p:sp>
        <p:nvSpPr>
          <p:cNvPr id="7" name="TextBox 6"/>
          <p:cNvSpPr txBox="1"/>
          <p:nvPr/>
        </p:nvSpPr>
        <p:spPr>
          <a:xfrm>
            <a:off x="11338560" y="4050792"/>
            <a:ext cx="262939" cy="369332"/>
          </a:xfrm>
          <a:prstGeom prst="rect">
            <a:avLst/>
          </a:prstGeom>
          <a:noFill/>
        </p:spPr>
        <p:txBody>
          <a:bodyPr wrap="square" rtlCol="0">
            <a:spAutoFit/>
          </a:bodyPr>
          <a:lstStyle/>
          <a:p>
            <a:endParaRPr lang="en-IN" dirty="0"/>
          </a:p>
        </p:txBody>
      </p:sp>
      <p:sp>
        <p:nvSpPr>
          <p:cNvPr id="8" name="TextBox 7"/>
          <p:cNvSpPr txBox="1"/>
          <p:nvPr/>
        </p:nvSpPr>
        <p:spPr>
          <a:xfrm>
            <a:off x="5491440" y="2020640"/>
            <a:ext cx="6126480" cy="7017306"/>
          </a:xfrm>
          <a:prstGeom prst="rect">
            <a:avLst/>
          </a:prstGeom>
          <a:noFill/>
        </p:spPr>
        <p:txBody>
          <a:bodyPr wrap="square" rtlCol="0">
            <a:spAutoFit/>
          </a:bodyPr>
          <a:lstStyle/>
          <a:p>
            <a:pPr marL="342900" indent="-342900">
              <a:buFont typeface="+mj-lt"/>
              <a:buAutoNum type="arabicPeriod"/>
            </a:pPr>
            <a:r>
              <a:rPr lang="en-IN" dirty="0">
                <a:solidFill>
                  <a:schemeClr val="bg1"/>
                </a:solidFill>
              </a:rPr>
              <a:t>RFID tag is an electronic tag that exchanges data with a radio frequency identification (RFID) reader by using radio waves</a:t>
            </a:r>
            <a:r>
              <a:rPr lang="en-IN" dirty="0"/>
              <a:t>.</a:t>
            </a:r>
          </a:p>
          <a:p>
            <a:pPr marL="342900" indent="-342900">
              <a:buFont typeface="+mj-lt"/>
              <a:buAutoNum type="arabicPeriod"/>
            </a:pPr>
            <a:endParaRPr lang="en-IN" dirty="0"/>
          </a:p>
          <a:p>
            <a:pPr marL="342900" indent="-342900">
              <a:buFont typeface="+mj-lt"/>
              <a:buAutoNum type="arabicPeriod"/>
            </a:pPr>
            <a:r>
              <a:rPr lang="en-IN" dirty="0">
                <a:solidFill>
                  <a:schemeClr val="bg1"/>
                </a:solidFill>
              </a:rPr>
              <a:t>Every RFID card has an unique ID number</a:t>
            </a:r>
          </a:p>
          <a:p>
            <a:endParaRPr lang="en-IN" dirty="0"/>
          </a:p>
          <a:p>
            <a:pPr marL="342900" indent="-342900">
              <a:buFont typeface="+mj-lt"/>
              <a:buAutoNum type="arabicPeriod"/>
            </a:pPr>
            <a:r>
              <a:rPr lang="en-IN" dirty="0">
                <a:solidFill>
                  <a:schemeClr val="bg1"/>
                </a:solidFill>
              </a:rPr>
              <a:t>RFID tags are made up of at least two main parts. The first is an </a:t>
            </a:r>
            <a:r>
              <a:rPr lang="en-IN" dirty="0" err="1">
                <a:solidFill>
                  <a:schemeClr val="bg1"/>
                </a:solidFill>
              </a:rPr>
              <a:t>an</a:t>
            </a:r>
            <a:r>
              <a:rPr lang="en-IN" dirty="0">
                <a:solidFill>
                  <a:schemeClr val="bg1"/>
                </a:solidFill>
              </a:rPr>
              <a:t> antenna, which receives radio frequency (RF) waves. </a:t>
            </a:r>
          </a:p>
          <a:p>
            <a:pPr marL="342900" indent="-342900">
              <a:buFont typeface="+mj-lt"/>
              <a:buAutoNum type="arabicPeriod"/>
            </a:pPr>
            <a:endParaRPr lang="en-IN" dirty="0">
              <a:solidFill>
                <a:schemeClr val="bg1"/>
              </a:solidFill>
            </a:endParaRPr>
          </a:p>
          <a:p>
            <a:pPr marL="342900" indent="-342900">
              <a:buFont typeface="+mj-lt"/>
              <a:buAutoNum type="arabicPeriod"/>
            </a:pPr>
            <a:r>
              <a:rPr lang="en-IN" dirty="0">
                <a:solidFill>
                  <a:schemeClr val="bg1"/>
                </a:solidFill>
              </a:rPr>
              <a:t>The second is an integrated circuit (IC), which is used for processing and storing data, as well as modulating and demodulating the radio waves received/sent by the antenna</a:t>
            </a:r>
            <a:r>
              <a:rPr lang="en-IN" dirty="0"/>
              <a:t>.</a:t>
            </a:r>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38367" y="303241"/>
            <a:ext cx="9868533" cy="903767"/>
          </a:xfrm>
        </p:spPr>
        <p:txBody>
          <a:bodyPr/>
          <a:lstStyle/>
          <a:p>
            <a:pPr>
              <a:defRPr/>
            </a:pPr>
            <a:r>
              <a:rPr lang="en-US" dirty="0">
                <a:solidFill>
                  <a:srgbClr val="FFC000"/>
                </a:solidFill>
                <a:latin typeface="Arial Rounded MT Bold" panose="020F0704030504030204" pitchFamily="34" charset="0"/>
              </a:rPr>
              <a:t>RFID READER</a:t>
            </a:r>
          </a:p>
        </p:txBody>
      </p:sp>
      <p:sp>
        <p:nvSpPr>
          <p:cNvPr id="23555" name="Content Placeholder 2"/>
          <p:cNvSpPr>
            <a:spLocks noGrp="1"/>
          </p:cNvSpPr>
          <p:nvPr>
            <p:ph type="body" sz="quarter" idx="14"/>
          </p:nvPr>
        </p:nvSpPr>
        <p:spPr>
          <a:xfrm>
            <a:off x="419879" y="1207008"/>
            <a:ext cx="6747054" cy="5157963"/>
          </a:xfrm>
        </p:spPr>
        <p:txBody>
          <a:bodyPr/>
          <a:lstStyle/>
          <a:p>
            <a:r>
              <a:rPr lang="en-US" sz="2000" dirty="0"/>
              <a:t>The reader emits radio waves in ranges of anywhere from one inch to 100 feet  or more , depending upon its power output and radio frequency used.</a:t>
            </a:r>
          </a:p>
          <a:p>
            <a:r>
              <a:rPr lang="en-US" sz="2000" dirty="0"/>
              <a:t>Carrier </a:t>
            </a:r>
            <a:r>
              <a:rPr lang="en-US" sz="2000" dirty="0" err="1"/>
              <a:t>Frequancy</a:t>
            </a:r>
            <a:r>
              <a:rPr lang="en-US" sz="2000" dirty="0"/>
              <a:t> : 125KHZ</a:t>
            </a:r>
          </a:p>
          <a:p>
            <a:endParaRPr lang="en-US" sz="2000" dirty="0"/>
          </a:p>
          <a:p>
            <a:r>
              <a:rPr lang="en-IN" sz="2000" dirty="0"/>
              <a:t>It is used to read unique ID from RFID tags. Whenever RFID tags comes in range, RFID reader reads its unique ID and transmits it serially to the microcontroller or PC.</a:t>
            </a:r>
          </a:p>
          <a:p>
            <a:endParaRPr lang="en-IN" sz="2000" dirty="0"/>
          </a:p>
          <a:p>
            <a:r>
              <a:rPr lang="en-IN" sz="2000" dirty="0"/>
              <a:t> RFID reader has transceiver and an antenna mounted on it. It is mostly fixed in stationary position as in our </a:t>
            </a:r>
            <a:r>
              <a:rPr lang="en-IN" sz="2000" dirty="0" err="1"/>
              <a:t>trolly</a:t>
            </a:r>
            <a:r>
              <a:rPr lang="en-IN" sz="2000" dirty="0"/>
              <a:t> this project.</a:t>
            </a:r>
            <a:endParaRPr lang="en-US" sz="2000" dirty="0"/>
          </a:p>
        </p:txBody>
      </p:sp>
      <p:pic>
        <p:nvPicPr>
          <p:cNvPr id="3" name="Picture 2"/>
          <p:cNvPicPr>
            <a:picLocks noChangeAspect="1"/>
          </p:cNvPicPr>
          <p:nvPr/>
        </p:nvPicPr>
        <p:blipFill>
          <a:blip r:embed="rId2"/>
          <a:srcRect/>
          <a:stretch/>
        </p:blipFill>
        <p:spPr>
          <a:xfrm>
            <a:off x="7166933" y="303241"/>
            <a:ext cx="4865251" cy="2680852"/>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547895" y="419877"/>
            <a:ext cx="9868533" cy="903767"/>
          </a:xfrm>
        </p:spPr>
        <p:txBody>
          <a:bodyPr>
            <a:normAutofit/>
          </a:bodyPr>
          <a:lstStyle/>
          <a:p>
            <a:pPr>
              <a:defRPr/>
            </a:pPr>
            <a:r>
              <a:rPr lang="en-US" dirty="0">
                <a:solidFill>
                  <a:srgbClr val="FFC000"/>
                </a:solidFill>
                <a:latin typeface="Arial Rounded MT Bold" panose="020F0704030504030204" pitchFamily="34" charset="0"/>
              </a:rPr>
              <a:t>I2C Module</a:t>
            </a:r>
            <a:endParaRPr lang="en-US" sz="2200" u="sng" dirty="0">
              <a:solidFill>
                <a:srgbClr val="FFC000"/>
              </a:solidFill>
              <a:latin typeface="Arial Rounded MT Bold" panose="020F0704030504030204" pitchFamily="34" charset="0"/>
            </a:endParaRPr>
          </a:p>
        </p:txBody>
      </p:sp>
      <p:sp>
        <p:nvSpPr>
          <p:cNvPr id="25603" name="Rectangle 3"/>
          <p:cNvSpPr>
            <a:spLocks noGrp="1" noChangeArrowheads="1"/>
          </p:cNvSpPr>
          <p:nvPr>
            <p:ph type="body" sz="quarter" idx="14"/>
          </p:nvPr>
        </p:nvSpPr>
        <p:spPr>
          <a:xfrm>
            <a:off x="355871" y="1193573"/>
            <a:ext cx="6209521" cy="4823926"/>
          </a:xfrm>
        </p:spPr>
        <p:txBody>
          <a:bodyPr/>
          <a:lstStyle/>
          <a:p>
            <a:pPr marL="800100" lvl="1" indent="-342900">
              <a:buFont typeface="Wingdings" panose="05000000000000000000" pitchFamily="2" charset="2"/>
              <a:buChar char="q"/>
            </a:pPr>
            <a:r>
              <a:rPr lang="en-US" sz="2000" dirty="0">
                <a:solidFill>
                  <a:schemeClr val="bg1"/>
                </a:solidFill>
              </a:rPr>
              <a:t>I2C Module has a inbuilt PCF8574 I2C chip that converts I2C serial data to parallel data for the LCD display.        </a:t>
            </a:r>
          </a:p>
          <a:p>
            <a:pPr marL="800100" lvl="1" indent="-342900">
              <a:buFont typeface="Wingdings" panose="05000000000000000000" pitchFamily="2" charset="2"/>
              <a:buChar char="q"/>
            </a:pPr>
            <a:endParaRPr lang="en-US" sz="2000" dirty="0">
              <a:solidFill>
                <a:schemeClr val="bg1"/>
              </a:solidFill>
            </a:endParaRPr>
          </a:p>
          <a:p>
            <a:pPr marL="800100" lvl="1" indent="-342900">
              <a:buFont typeface="Wingdings" panose="05000000000000000000" pitchFamily="2" charset="2"/>
              <a:buChar char="q"/>
            </a:pPr>
            <a:r>
              <a:rPr lang="en-US" sz="2000" dirty="0">
                <a:solidFill>
                  <a:schemeClr val="bg1"/>
                </a:solidFill>
              </a:rPr>
              <a:t>These modules are currently supplied with a default I2C address of either 0x27 or 0x3F. To determine which version you have check the black I2C adaptor board on the underside of the module. If there a 3 sets of pads labelled A0, A1, &amp; A2 then the default address will be 0x3F. If there are no pads the default address will be 0x27.</a:t>
            </a:r>
          </a:p>
          <a:p>
            <a:pPr marL="800100" lvl="1" indent="-342900">
              <a:buFont typeface="Wingdings" panose="05000000000000000000" pitchFamily="2" charset="2"/>
              <a:buChar char="q"/>
            </a:pPr>
            <a:endParaRPr lang="en-US" sz="2000" dirty="0">
              <a:solidFill>
                <a:schemeClr val="bg1"/>
              </a:solidFill>
            </a:endParaRPr>
          </a:p>
          <a:p>
            <a:pPr marL="800100" lvl="1" indent="-342900">
              <a:buFont typeface="Wingdings" panose="05000000000000000000" pitchFamily="2" charset="2"/>
              <a:buChar char="q"/>
            </a:pPr>
            <a:r>
              <a:rPr lang="en-US" sz="2000" dirty="0">
                <a:solidFill>
                  <a:schemeClr val="bg1"/>
                </a:solidFill>
              </a:rPr>
              <a:t>The module has a contrast adjustment pot on the underside of the display. This may require adjusting for the screen to display text correctly.</a:t>
            </a:r>
            <a:endParaRPr lang="en-US" sz="2000" dirty="0">
              <a:solidFill>
                <a:schemeClr val="bg1"/>
              </a:solidFill>
              <a:latin typeface="Times New Roman" pitchFamily="18" charset="0"/>
              <a:cs typeface="Times New Roman" pitchFamily="18" charset="0"/>
            </a:endParaRPr>
          </a:p>
        </p:txBody>
      </p:sp>
      <p:pic>
        <p:nvPicPr>
          <p:cNvPr id="2" name="Picture 1"/>
          <p:cNvPicPr>
            <a:picLocks noChangeAspect="1"/>
          </p:cNvPicPr>
          <p:nvPr/>
        </p:nvPicPr>
        <p:blipFill>
          <a:blip r:embed="rId2"/>
          <a:srcRect/>
          <a:stretch/>
        </p:blipFill>
        <p:spPr>
          <a:xfrm>
            <a:off x="6724294" y="1323644"/>
            <a:ext cx="4619955" cy="461995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solidFill>
                  <a:srgbClr val="FFC000"/>
                </a:solidFill>
                <a:latin typeface="Arial Rounded MT Bold" panose="020F0704030504030204" pitchFamily="34" charset="0"/>
              </a:rPr>
              <a:t>Lcd</a:t>
            </a:r>
            <a:r>
              <a:rPr lang="en-IN" sz="2000" dirty="0">
                <a:solidFill>
                  <a:srgbClr val="FFC000"/>
                </a:solidFill>
                <a:latin typeface="Arial Rounded MT Bold" panose="020F0704030504030204" pitchFamily="34" charset="0"/>
              </a:rPr>
              <a:t>(liquid </a:t>
            </a:r>
            <a:r>
              <a:rPr lang="en-IN" sz="2000" dirty="0" err="1">
                <a:solidFill>
                  <a:srgbClr val="FFC000"/>
                </a:solidFill>
                <a:latin typeface="Arial Rounded MT Bold" panose="020F0704030504030204" pitchFamily="34" charset="0"/>
              </a:rPr>
              <a:t>crystaldisplay</a:t>
            </a:r>
            <a:r>
              <a:rPr lang="en-IN" sz="2000" dirty="0">
                <a:solidFill>
                  <a:srgbClr val="FFC000"/>
                </a:solidFill>
                <a:latin typeface="Arial Rounded MT Bold" panose="020F0704030504030204" pitchFamily="34" charset="0"/>
              </a:rPr>
              <a:t>)</a:t>
            </a:r>
          </a:p>
        </p:txBody>
      </p:sp>
      <p:sp>
        <p:nvSpPr>
          <p:cNvPr id="3" name="Text Placeholder 2"/>
          <p:cNvSpPr>
            <a:spLocks noGrp="1"/>
          </p:cNvSpPr>
          <p:nvPr>
            <p:ph type="body" sz="quarter" idx="14"/>
          </p:nvPr>
        </p:nvSpPr>
        <p:spPr>
          <a:xfrm>
            <a:off x="492257" y="1499616"/>
            <a:ext cx="6875817" cy="4478506"/>
          </a:xfrm>
        </p:spPr>
        <p:txBody>
          <a:bodyPr/>
          <a:lstStyle/>
          <a:p>
            <a:r>
              <a:rPr lang="en-IN" dirty="0"/>
              <a:t>The 16x2 LCD has a set of commands each </a:t>
            </a:r>
            <a:r>
              <a:rPr lang="en-IN" dirty="0" err="1"/>
              <a:t>ment</a:t>
            </a:r>
            <a:r>
              <a:rPr lang="en-IN" dirty="0"/>
              <a:t> for doing a particular job with the display.</a:t>
            </a:r>
          </a:p>
          <a:p>
            <a:pPr marL="0" indent="0">
              <a:buNone/>
            </a:pPr>
            <a:endParaRPr lang="en-IN" dirty="0"/>
          </a:p>
          <a:p>
            <a:r>
              <a:rPr lang="en-IN" dirty="0"/>
              <a:t>LCD display is used in our project to display Brand Name</a:t>
            </a:r>
          </a:p>
          <a:p>
            <a:pPr marL="0" indent="0">
              <a:buNone/>
            </a:pP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7676143" y="852445"/>
            <a:ext cx="4352544" cy="4823926"/>
          </a:xfrm>
          <a:prstGeom prst="rect">
            <a:avLst/>
          </a:prstGeom>
        </p:spPr>
      </p:pic>
    </p:spTree>
    <p:extLst>
      <p:ext uri="{BB962C8B-B14F-4D97-AF65-F5344CB8AC3E}">
        <p14:creationId xmlns:p14="http://schemas.microsoft.com/office/powerpoint/2010/main" val="41553940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a:xfrm>
            <a:off x="497041" y="0"/>
            <a:ext cx="10360415" cy="6858000"/>
          </a:xfrm>
        </p:spPr>
        <p:txBody>
          <a:bodyPr/>
          <a:lstStyle/>
          <a:p>
            <a:r>
              <a:rPr lang="en-IN" sz="2800" b="1" dirty="0">
                <a:solidFill>
                  <a:srgbClr val="FFFF00"/>
                </a:solidFill>
              </a:rPr>
              <a:t>Algorithm 1 RFID Data Transfer :</a:t>
            </a:r>
          </a:p>
          <a:p>
            <a:r>
              <a:rPr lang="en-IN" sz="2800" b="1" dirty="0">
                <a:solidFill>
                  <a:srgbClr val="FFFF00"/>
                </a:solidFill>
              </a:rPr>
              <a:t> </a:t>
            </a:r>
            <a:r>
              <a:rPr lang="en-IN" sz="2400" dirty="0"/>
              <a:t>Initialisation : </a:t>
            </a:r>
          </a:p>
          <a:p>
            <a:r>
              <a:rPr lang="en-IN" sz="2400" dirty="0"/>
              <a:t>1: Call </a:t>
            </a:r>
            <a:r>
              <a:rPr lang="en-IN" sz="2400" dirty="0" err="1"/>
              <a:t>Bluetooth_connection</a:t>
            </a:r>
            <a:endParaRPr lang="en-IN" sz="2400" dirty="0"/>
          </a:p>
          <a:p>
            <a:r>
              <a:rPr lang="en-IN" sz="2400" dirty="0"/>
              <a:t> 2: if Bluetooth == connected then </a:t>
            </a:r>
          </a:p>
          <a:p>
            <a:r>
              <a:rPr lang="en-IN" sz="2400" dirty="0"/>
              <a:t>3: Call </a:t>
            </a:r>
            <a:r>
              <a:rPr lang="en-IN" sz="2400" dirty="0" err="1"/>
              <a:t>Wi_Fi_connection</a:t>
            </a:r>
            <a:r>
              <a:rPr lang="en-IN" sz="2400" dirty="0"/>
              <a:t> </a:t>
            </a:r>
          </a:p>
          <a:p>
            <a:r>
              <a:rPr lang="en-IN" sz="2400" dirty="0"/>
              <a:t>4: if </a:t>
            </a:r>
            <a:r>
              <a:rPr lang="en-IN" sz="2400" dirty="0" err="1"/>
              <a:t>Wi_Fi</a:t>
            </a:r>
            <a:r>
              <a:rPr lang="en-IN" sz="2400" dirty="0"/>
              <a:t> == connected then </a:t>
            </a:r>
          </a:p>
          <a:p>
            <a:r>
              <a:rPr lang="en-IN" sz="2400" dirty="0"/>
              <a:t>5: for Scanning = connected to disconnect do 6: Scanning </a:t>
            </a:r>
            <a:r>
              <a:rPr lang="en-IN" sz="2400" dirty="0" err="1"/>
              <a:t>RFID_tag</a:t>
            </a:r>
            <a:r>
              <a:rPr lang="en-IN" sz="2400" dirty="0"/>
              <a:t> </a:t>
            </a:r>
          </a:p>
          <a:p>
            <a:r>
              <a:rPr lang="en-IN" sz="2400" dirty="0"/>
              <a:t>7: if </a:t>
            </a:r>
            <a:r>
              <a:rPr lang="en-IN" sz="2400" dirty="0" err="1"/>
              <a:t>RFID_tag</a:t>
            </a:r>
            <a:r>
              <a:rPr lang="en-IN" sz="2400" dirty="0"/>
              <a:t> == Detected then</a:t>
            </a:r>
          </a:p>
          <a:p>
            <a:r>
              <a:rPr lang="en-IN" sz="2400" dirty="0"/>
              <a:t> 8: </a:t>
            </a:r>
            <a:r>
              <a:rPr lang="en-IN" sz="2400" dirty="0" err="1"/>
              <a:t>RFID_Data</a:t>
            </a:r>
            <a:r>
              <a:rPr lang="en-IN" sz="2400" dirty="0"/>
              <a:t> = CALL Transfer(RFID) </a:t>
            </a:r>
          </a:p>
          <a:p>
            <a:r>
              <a:rPr lang="en-IN" sz="2400" dirty="0"/>
              <a:t>9: Display </a:t>
            </a:r>
            <a:r>
              <a:rPr lang="en-IN" sz="2400" dirty="0" err="1"/>
              <a:t>RFID_Data</a:t>
            </a:r>
            <a:r>
              <a:rPr lang="en-IN" sz="2400" dirty="0"/>
              <a:t> in Mobile device</a:t>
            </a:r>
          </a:p>
          <a:p>
            <a:r>
              <a:rPr lang="en-IN" sz="2400" dirty="0"/>
              <a:t> 10: else </a:t>
            </a:r>
          </a:p>
          <a:p>
            <a:r>
              <a:rPr lang="en-IN" sz="2400" dirty="0"/>
              <a:t>11: Show Error try to scan again</a:t>
            </a:r>
          </a:p>
          <a:p>
            <a:r>
              <a:rPr lang="en-IN" sz="2400" dirty="0"/>
              <a:t> 12: end if</a:t>
            </a:r>
          </a:p>
          <a:p>
            <a:r>
              <a:rPr lang="en-IN" sz="2400" dirty="0"/>
              <a:t> 13: end for </a:t>
            </a:r>
          </a:p>
          <a:p>
            <a:r>
              <a:rPr lang="en-IN" sz="2400" dirty="0"/>
              <a:t>14: else </a:t>
            </a:r>
          </a:p>
          <a:p>
            <a:r>
              <a:rPr lang="en-IN" sz="2400" dirty="0"/>
              <a:t>15: Error in </a:t>
            </a:r>
            <a:r>
              <a:rPr lang="en-IN" sz="2400" dirty="0" err="1"/>
              <a:t>Wi_Fi</a:t>
            </a:r>
            <a:r>
              <a:rPr lang="en-IN" sz="2400" dirty="0"/>
              <a:t> connection 16: end if </a:t>
            </a:r>
          </a:p>
          <a:p>
            <a:r>
              <a:rPr lang="en-IN" sz="2400" dirty="0"/>
              <a:t>17: else</a:t>
            </a:r>
          </a:p>
          <a:p>
            <a:r>
              <a:rPr lang="en-IN" sz="2400" dirty="0"/>
              <a:t> 18: Error in </a:t>
            </a:r>
            <a:r>
              <a:rPr lang="en-IN" sz="2400" dirty="0" err="1"/>
              <a:t>Bluetoot</a:t>
            </a:r>
            <a:r>
              <a:rPr lang="en-IN" sz="2400" dirty="0"/>
              <a:t> connection </a:t>
            </a:r>
          </a:p>
          <a:p>
            <a:r>
              <a:rPr lang="en-IN" sz="2400" dirty="0"/>
              <a:t>19: end if</a:t>
            </a:r>
          </a:p>
        </p:txBody>
      </p:sp>
    </p:spTree>
    <p:extLst>
      <p:ext uri="{BB962C8B-B14F-4D97-AF65-F5344CB8AC3E}">
        <p14:creationId xmlns:p14="http://schemas.microsoft.com/office/powerpoint/2010/main" val="22238456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379" y="290552"/>
            <a:ext cx="9868533" cy="903767"/>
          </a:xfrm>
        </p:spPr>
        <p:txBody>
          <a:bodyPr>
            <a:normAutofit fontScale="90000"/>
          </a:bodyPr>
          <a:lstStyle/>
          <a:p>
            <a:pPr marL="571500" indent="-571500">
              <a:buFont typeface="Wingdings" panose="05000000000000000000" pitchFamily="2" charset="2"/>
              <a:buChar char="q"/>
            </a:pPr>
            <a:r>
              <a:rPr lang="en-IN" dirty="0">
                <a:solidFill>
                  <a:srgbClr val="FFC000"/>
                </a:solidFill>
                <a:latin typeface="Arial Rounded MT Bold" panose="020F0704030504030204" pitchFamily="34" charset="0"/>
              </a:rPr>
              <a:t>Software used</a:t>
            </a:r>
            <a:br>
              <a:rPr lang="en-IN" dirty="0"/>
            </a:br>
            <a:r>
              <a:rPr lang="en-IN" dirty="0" err="1">
                <a:solidFill>
                  <a:srgbClr val="FF0000"/>
                </a:solidFill>
                <a:latin typeface="Berlin Sans FB" panose="020E0602020502020306" pitchFamily="34" charset="0"/>
              </a:rPr>
              <a:t>arduino</a:t>
            </a:r>
            <a:r>
              <a:rPr lang="en-IN" dirty="0">
                <a:solidFill>
                  <a:srgbClr val="FF0000"/>
                </a:solidFill>
                <a:latin typeface="Berlin Sans FB" panose="020E0602020502020306" pitchFamily="34" charset="0"/>
              </a:rPr>
              <a:t> </a:t>
            </a:r>
            <a:r>
              <a:rPr lang="en-IN" dirty="0" err="1">
                <a:solidFill>
                  <a:srgbClr val="FF0000"/>
                </a:solidFill>
                <a:latin typeface="Berlin Sans FB" panose="020E0602020502020306" pitchFamily="34" charset="0"/>
              </a:rPr>
              <a:t>uno</a:t>
            </a:r>
            <a:r>
              <a:rPr lang="en-IN" dirty="0">
                <a:solidFill>
                  <a:srgbClr val="FF0000"/>
                </a:solidFill>
                <a:latin typeface="Berlin Sans FB" panose="020E0602020502020306" pitchFamily="34" charset="0"/>
              </a:rPr>
              <a:t> software and android </a:t>
            </a:r>
            <a:r>
              <a:rPr lang="en-IN" dirty="0" err="1">
                <a:solidFill>
                  <a:srgbClr val="FF0000"/>
                </a:solidFill>
                <a:latin typeface="Berlin Sans FB" panose="020E0602020502020306" pitchFamily="34" charset="0"/>
              </a:rPr>
              <a:t>aap</a:t>
            </a:r>
            <a:endParaRPr lang="en-IN" dirty="0">
              <a:solidFill>
                <a:srgbClr val="FF0000"/>
              </a:solidFill>
              <a:latin typeface="Berlin Sans FB" panose="020E0602020502020306" pitchFamily="34" charset="0"/>
            </a:endParaRPr>
          </a:p>
        </p:txBody>
      </p:sp>
      <p:sp>
        <p:nvSpPr>
          <p:cNvPr id="3" name="Text Placeholder 2"/>
          <p:cNvSpPr>
            <a:spLocks noGrp="1"/>
          </p:cNvSpPr>
          <p:nvPr>
            <p:ph type="body" sz="quarter" idx="14"/>
          </p:nvPr>
        </p:nvSpPr>
        <p:spPr>
          <a:xfrm>
            <a:off x="109729" y="2899505"/>
            <a:ext cx="3802244" cy="3500919"/>
          </a:xfrm>
        </p:spPr>
        <p:txBody>
          <a:bodyPr/>
          <a:lstStyle/>
          <a:p>
            <a:pPr lvl="0" fontAlgn="base"/>
            <a:r>
              <a:rPr lang="en-IN" b="1" dirty="0">
                <a:solidFill>
                  <a:srgbClr val="FF0000"/>
                </a:solidFill>
              </a:rPr>
              <a:t>Arduino:</a:t>
            </a:r>
            <a:r>
              <a:rPr lang="en-IN" dirty="0"/>
              <a:t> The Arduino integrated development environment (IDE) is a cross-platform application (for Microsoft Windows, </a:t>
            </a:r>
            <a:r>
              <a:rPr lang="en-IN" dirty="0" err="1"/>
              <a:t>macOS</a:t>
            </a:r>
            <a:r>
              <a:rPr lang="en-IN" dirty="0"/>
              <a:t>, and Linux) that is written in the Java programming language. It originated from the IDE for the languages Processing and Wiring.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1973" y="1308249"/>
            <a:ext cx="8186738" cy="501519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06912" y="4581144"/>
            <a:ext cx="1798509" cy="1742303"/>
          </a:xfrm>
          <a:prstGeom prst="rect">
            <a:avLst/>
          </a:prstGeom>
        </p:spPr>
      </p:pic>
      <p:sp>
        <p:nvSpPr>
          <p:cNvPr id="6" name="TextBox 5"/>
          <p:cNvSpPr txBox="1"/>
          <p:nvPr/>
        </p:nvSpPr>
        <p:spPr>
          <a:xfrm>
            <a:off x="109729" y="1308248"/>
            <a:ext cx="3721608" cy="1477328"/>
          </a:xfrm>
          <a:prstGeom prst="rect">
            <a:avLst/>
          </a:prstGeom>
          <a:noFill/>
        </p:spPr>
        <p:txBody>
          <a:bodyPr wrap="square" rtlCol="0">
            <a:spAutoFit/>
          </a:bodyPr>
          <a:lstStyle/>
          <a:p>
            <a:pPr marL="285750" indent="-285750">
              <a:buFont typeface="Wingdings" panose="05000000000000000000" pitchFamily="2" charset="2"/>
              <a:buChar char="q"/>
            </a:pPr>
            <a:r>
              <a:rPr lang="en-IN" b="1" dirty="0">
                <a:solidFill>
                  <a:srgbClr val="C00000"/>
                </a:solidFill>
              </a:rPr>
              <a:t>Android</a:t>
            </a:r>
            <a:r>
              <a:rPr lang="en-IN" b="1" dirty="0">
                <a:solidFill>
                  <a:schemeClr val="bg1"/>
                </a:solidFill>
              </a:rPr>
              <a:t>:</a:t>
            </a:r>
            <a:r>
              <a:rPr lang="en-IN" dirty="0">
                <a:solidFill>
                  <a:schemeClr val="bg1"/>
                </a:solidFill>
              </a:rPr>
              <a:t> Android is a mobile operating system based on a modified version of the Linux kernel and other open-source software </a:t>
            </a:r>
          </a:p>
        </p:txBody>
      </p:sp>
    </p:spTree>
    <p:extLst>
      <p:ext uri="{BB962C8B-B14F-4D97-AF65-F5344CB8AC3E}">
        <p14:creationId xmlns:p14="http://schemas.microsoft.com/office/powerpoint/2010/main" val="2988232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384049"/>
            <a:ext cx="10288411" cy="868680"/>
          </a:xfrm>
        </p:spPr>
        <p:txBody>
          <a:bodyPr>
            <a:normAutofit fontScale="90000"/>
          </a:bodyPr>
          <a:lstStyle/>
          <a:p>
            <a:pPr marL="571500" indent="-571500">
              <a:buFont typeface="Wingdings" panose="05000000000000000000" pitchFamily="2" charset="2"/>
              <a:buChar char="q"/>
            </a:pPr>
            <a:r>
              <a:rPr lang="en-IN" dirty="0">
                <a:solidFill>
                  <a:srgbClr val="FFC000"/>
                </a:solidFill>
                <a:latin typeface="Arial Rounded MT Bold" panose="020F0704030504030204" pitchFamily="34" charset="0"/>
              </a:rPr>
              <a:t>Functions used in Arduino software</a:t>
            </a:r>
          </a:p>
        </p:txBody>
      </p:sp>
      <p:sp>
        <p:nvSpPr>
          <p:cNvPr id="3" name="Text Placeholder 2"/>
          <p:cNvSpPr>
            <a:spLocks noGrp="1"/>
          </p:cNvSpPr>
          <p:nvPr>
            <p:ph type="body" sz="quarter" idx="14"/>
          </p:nvPr>
        </p:nvSpPr>
        <p:spPr/>
        <p:txBody>
          <a:bodyPr/>
          <a:lstStyle/>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08315"/>
            <a:ext cx="12191999" cy="5249685"/>
          </a:xfrm>
          <a:prstGeom prst="rect">
            <a:avLst/>
          </a:prstGeom>
        </p:spPr>
      </p:pic>
    </p:spTree>
    <p:extLst>
      <p:ext uri="{BB962C8B-B14F-4D97-AF65-F5344CB8AC3E}">
        <p14:creationId xmlns:p14="http://schemas.microsoft.com/office/powerpoint/2010/main" val="317214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3686804" y="305374"/>
            <a:ext cx="2182484" cy="636347"/>
          </a:xfrm>
        </p:spPr>
        <p:txBody>
          <a:bodyPr>
            <a:normAutofit/>
          </a:bodyPr>
          <a:lstStyle/>
          <a:p>
            <a:r>
              <a:rPr lang="en-US" sz="2800" dirty="0">
                <a:solidFill>
                  <a:srgbClr val="FF0000"/>
                </a:solidFill>
                <a:latin typeface="Arial Rounded MT Bold" panose="020F0704030504030204" pitchFamily="34" charset="0"/>
              </a:rPr>
              <a:t>Content</a:t>
            </a:r>
          </a:p>
        </p:txBody>
      </p:sp>
      <p:sp>
        <p:nvSpPr>
          <p:cNvPr id="6" name="Text Placeholder 5">
            <a:extLst>
              <a:ext uri="{FF2B5EF4-FFF2-40B4-BE49-F238E27FC236}">
                <a16:creationId xmlns:a16="http://schemas.microsoft.com/office/drawing/2014/main" id="{B43F7E3B-CE99-4770-8587-6554C15693F8}"/>
              </a:ext>
            </a:extLst>
          </p:cNvPr>
          <p:cNvSpPr>
            <a:spLocks noGrp="1"/>
          </p:cNvSpPr>
          <p:nvPr>
            <p:ph type="body" sz="quarter" idx="14"/>
          </p:nvPr>
        </p:nvSpPr>
        <p:spPr>
          <a:xfrm>
            <a:off x="705860" y="761712"/>
            <a:ext cx="7093972" cy="6096288"/>
          </a:xfrm>
        </p:spPr>
        <p:txBody>
          <a:bodyPr/>
          <a:lstStyle/>
          <a:p>
            <a:pPr marL="457200" indent="-457200">
              <a:lnSpc>
                <a:spcPct val="150000"/>
              </a:lnSpc>
              <a:buFont typeface="Wingdings" panose="05000000000000000000" pitchFamily="2" charset="2"/>
              <a:buChar char="ü"/>
            </a:pPr>
            <a:r>
              <a:rPr lang="en-US" sz="2000" dirty="0">
                <a:solidFill>
                  <a:srgbClr val="FFC000"/>
                </a:solidFill>
                <a:latin typeface="Arial Rounded MT Bold" panose="020F0704030504030204" pitchFamily="34" charset="0"/>
              </a:rPr>
              <a:t>Aim and objectives</a:t>
            </a:r>
          </a:p>
          <a:p>
            <a:pPr marL="457200" indent="-457200">
              <a:lnSpc>
                <a:spcPct val="150000"/>
              </a:lnSpc>
              <a:buFont typeface="Wingdings" panose="05000000000000000000" pitchFamily="2" charset="2"/>
              <a:buChar char="ü"/>
            </a:pPr>
            <a:r>
              <a:rPr lang="en-US" sz="2000" dirty="0">
                <a:solidFill>
                  <a:srgbClr val="FFC000"/>
                </a:solidFill>
                <a:latin typeface="Arial Rounded MT Bold" panose="020F0704030504030204" pitchFamily="34" charset="0"/>
              </a:rPr>
              <a:t>Introduction</a:t>
            </a:r>
          </a:p>
          <a:p>
            <a:pPr marL="457200" indent="-457200">
              <a:lnSpc>
                <a:spcPct val="150000"/>
              </a:lnSpc>
              <a:buFont typeface="Wingdings" panose="05000000000000000000" pitchFamily="2" charset="2"/>
              <a:buChar char="ü"/>
            </a:pPr>
            <a:r>
              <a:rPr lang="en-US" sz="2000" dirty="0">
                <a:solidFill>
                  <a:srgbClr val="FFC000"/>
                </a:solidFill>
                <a:latin typeface="Arial Rounded MT Bold" panose="020F0704030504030204" pitchFamily="34" charset="0"/>
              </a:rPr>
              <a:t>Existing system </a:t>
            </a:r>
          </a:p>
          <a:p>
            <a:pPr marL="457200" indent="-457200">
              <a:lnSpc>
                <a:spcPct val="150000"/>
              </a:lnSpc>
              <a:buFont typeface="Wingdings" panose="05000000000000000000" pitchFamily="2" charset="2"/>
              <a:buChar char="ü"/>
            </a:pPr>
            <a:r>
              <a:rPr lang="en-US" sz="2000" dirty="0">
                <a:solidFill>
                  <a:srgbClr val="FFC000"/>
                </a:solidFill>
                <a:latin typeface="Arial Rounded MT Bold" panose="020F0704030504030204" pitchFamily="34" charset="0"/>
              </a:rPr>
              <a:t>Proposed system</a:t>
            </a:r>
          </a:p>
          <a:p>
            <a:pPr marL="457200" indent="-457200">
              <a:lnSpc>
                <a:spcPct val="150000"/>
              </a:lnSpc>
              <a:buFont typeface="Wingdings" panose="05000000000000000000" pitchFamily="2" charset="2"/>
              <a:buChar char="ü"/>
            </a:pPr>
            <a:r>
              <a:rPr lang="en-US" sz="2000" dirty="0">
                <a:solidFill>
                  <a:srgbClr val="FFC000"/>
                </a:solidFill>
                <a:latin typeface="Arial Rounded MT Bold" panose="020F0704030504030204" pitchFamily="34" charset="0"/>
              </a:rPr>
              <a:t>Block diagram</a:t>
            </a:r>
          </a:p>
          <a:p>
            <a:pPr marL="457200" indent="-457200">
              <a:lnSpc>
                <a:spcPct val="150000"/>
              </a:lnSpc>
              <a:buFont typeface="Wingdings" panose="05000000000000000000" pitchFamily="2" charset="2"/>
              <a:buChar char="ü"/>
            </a:pPr>
            <a:r>
              <a:rPr lang="en-US" sz="2000" dirty="0">
                <a:solidFill>
                  <a:srgbClr val="FFC000"/>
                </a:solidFill>
                <a:latin typeface="Arial Rounded MT Bold" panose="020F0704030504030204" pitchFamily="34" charset="0"/>
              </a:rPr>
              <a:t>RFID Tags</a:t>
            </a:r>
          </a:p>
          <a:p>
            <a:pPr marL="457200" indent="-457200">
              <a:lnSpc>
                <a:spcPct val="150000"/>
              </a:lnSpc>
              <a:buFont typeface="Wingdings" panose="05000000000000000000" pitchFamily="2" charset="2"/>
              <a:buChar char="ü"/>
            </a:pPr>
            <a:r>
              <a:rPr lang="en-US" sz="2000" dirty="0">
                <a:solidFill>
                  <a:srgbClr val="FFC000"/>
                </a:solidFill>
                <a:latin typeface="Arial Rounded MT Bold" panose="020F0704030504030204" pitchFamily="34" charset="0"/>
              </a:rPr>
              <a:t>RFID reader</a:t>
            </a:r>
          </a:p>
          <a:p>
            <a:pPr marL="457200" indent="-457200">
              <a:lnSpc>
                <a:spcPct val="150000"/>
              </a:lnSpc>
              <a:buFont typeface="Wingdings" panose="05000000000000000000" pitchFamily="2" charset="2"/>
              <a:buChar char="ü"/>
            </a:pPr>
            <a:r>
              <a:rPr lang="en-US" sz="2000" dirty="0">
                <a:solidFill>
                  <a:srgbClr val="FFC000"/>
                </a:solidFill>
                <a:latin typeface="Arial Rounded MT Bold" panose="020F0704030504030204" pitchFamily="34" charset="0"/>
              </a:rPr>
              <a:t>GSM (global system for mobile communication</a:t>
            </a:r>
          </a:p>
          <a:p>
            <a:pPr marL="457200" indent="-457200">
              <a:lnSpc>
                <a:spcPct val="150000"/>
              </a:lnSpc>
              <a:buFont typeface="Wingdings" panose="05000000000000000000" pitchFamily="2" charset="2"/>
              <a:buChar char="ü"/>
            </a:pPr>
            <a:r>
              <a:rPr lang="en-US" sz="2000" dirty="0">
                <a:solidFill>
                  <a:srgbClr val="FFC000"/>
                </a:solidFill>
                <a:latin typeface="Arial Rounded MT Bold" panose="020F0704030504030204" pitchFamily="34" charset="0"/>
              </a:rPr>
              <a:t>LCD</a:t>
            </a:r>
          </a:p>
          <a:p>
            <a:pPr marL="457200" indent="-457200">
              <a:lnSpc>
                <a:spcPct val="150000"/>
              </a:lnSpc>
              <a:buFont typeface="Wingdings" panose="05000000000000000000" pitchFamily="2" charset="2"/>
              <a:buChar char="ü"/>
            </a:pPr>
            <a:r>
              <a:rPr lang="en-US" sz="2000" dirty="0">
                <a:solidFill>
                  <a:srgbClr val="FFC000"/>
                </a:solidFill>
                <a:latin typeface="Arial Rounded MT Bold" panose="020F0704030504030204" pitchFamily="34" charset="0"/>
              </a:rPr>
              <a:t>ESP32S</a:t>
            </a:r>
          </a:p>
          <a:p>
            <a:pPr marL="457200" indent="-457200">
              <a:lnSpc>
                <a:spcPct val="150000"/>
              </a:lnSpc>
              <a:buFont typeface="Wingdings" panose="05000000000000000000" pitchFamily="2" charset="2"/>
              <a:buChar char="ü"/>
            </a:pPr>
            <a:r>
              <a:rPr lang="en-IN" sz="2000" b="1" dirty="0">
                <a:solidFill>
                  <a:srgbClr val="FFC000"/>
                </a:solidFill>
                <a:latin typeface="Arial Rounded MT Bold" panose="020F0704030504030204" pitchFamily="34" charset="0"/>
              </a:rPr>
              <a:t>Specifications of ESP32</a:t>
            </a:r>
            <a:endParaRPr lang="en-US" sz="2000" dirty="0">
              <a:solidFill>
                <a:srgbClr val="FFC000"/>
              </a:solidFill>
              <a:latin typeface="Arial Rounded MT Bold" panose="020F0704030504030204" pitchFamily="34" charset="0"/>
            </a:endParaRPr>
          </a:p>
          <a:p>
            <a:pPr marL="457200" indent="-457200">
              <a:lnSpc>
                <a:spcPct val="150000"/>
              </a:lnSpc>
              <a:buFont typeface="Wingdings" panose="05000000000000000000" pitchFamily="2" charset="2"/>
              <a:buChar char="ü"/>
            </a:pPr>
            <a:r>
              <a:rPr lang="en-IN" sz="2000" dirty="0">
                <a:solidFill>
                  <a:srgbClr val="FFC000"/>
                </a:solidFill>
                <a:latin typeface="Arial Rounded MT Bold" panose="020F0704030504030204" pitchFamily="34" charset="0"/>
              </a:rPr>
              <a:t>working instructions</a:t>
            </a:r>
            <a:endParaRPr lang="en-US" sz="2000" dirty="0">
              <a:solidFill>
                <a:srgbClr val="FFC000"/>
              </a:solidFill>
              <a:latin typeface="Arial Rounded MT Bold" panose="020F0704030504030204" pitchFamily="34" charset="0"/>
            </a:endParaRPr>
          </a:p>
          <a:p>
            <a:pPr marL="457200" indent="-457200">
              <a:lnSpc>
                <a:spcPct val="150000"/>
              </a:lnSpc>
              <a:buFont typeface="Wingdings" panose="05000000000000000000" pitchFamily="2" charset="2"/>
              <a:buChar char="ü"/>
            </a:pPr>
            <a:r>
              <a:rPr lang="en-IN" sz="2000" dirty="0">
                <a:solidFill>
                  <a:srgbClr val="FFC000"/>
                </a:solidFill>
                <a:latin typeface="Arial Rounded MT Bold" panose="020F0704030504030204" pitchFamily="34" charset="0"/>
              </a:rPr>
              <a:t>Experimental results</a:t>
            </a:r>
            <a:endParaRPr lang="en-US" sz="2000" dirty="0">
              <a:solidFill>
                <a:srgbClr val="FFC000"/>
              </a:solidFill>
              <a:latin typeface="Arial Rounded MT Bold" panose="020F0704030504030204" pitchFamily="34" charset="0"/>
            </a:endParaRPr>
          </a:p>
        </p:txBody>
      </p:sp>
      <p:sp>
        <p:nvSpPr>
          <p:cNvPr id="2" name="TextBox 1"/>
          <p:cNvSpPr txBox="1"/>
          <p:nvPr/>
        </p:nvSpPr>
        <p:spPr>
          <a:xfrm>
            <a:off x="7991856" y="850392"/>
            <a:ext cx="3520440" cy="923330"/>
          </a:xfrm>
          <a:prstGeom prst="rect">
            <a:avLst/>
          </a:prstGeom>
          <a:noFill/>
        </p:spPr>
        <p:txBody>
          <a:bodyPr wrap="square" rtlCol="0">
            <a:spAutoFit/>
          </a:bodyPr>
          <a:lstStyle/>
          <a:p>
            <a:pPr marL="457200" indent="-457200">
              <a:lnSpc>
                <a:spcPct val="150000"/>
              </a:lnSpc>
              <a:buFont typeface="Wingdings" panose="05000000000000000000" pitchFamily="2" charset="2"/>
              <a:buChar char="ü"/>
            </a:pPr>
            <a:r>
              <a:rPr lang="en-US" dirty="0">
                <a:solidFill>
                  <a:srgbClr val="FFC000"/>
                </a:solidFill>
                <a:latin typeface="Arial Rounded MT Bold" panose="020F0704030504030204" pitchFamily="34" charset="0"/>
              </a:rPr>
              <a:t>Conclusion</a:t>
            </a:r>
          </a:p>
          <a:p>
            <a:pPr marL="457200" indent="-457200">
              <a:lnSpc>
                <a:spcPct val="150000"/>
              </a:lnSpc>
              <a:buFont typeface="Wingdings" panose="05000000000000000000" pitchFamily="2" charset="2"/>
              <a:buChar char="ü"/>
            </a:pPr>
            <a:r>
              <a:rPr lang="en-US" dirty="0">
                <a:solidFill>
                  <a:srgbClr val="FFC000"/>
                </a:solidFill>
                <a:latin typeface="Arial Rounded MT Bold" panose="020F0704030504030204" pitchFamily="34" charset="0"/>
              </a:rPr>
              <a:t>Reference</a:t>
            </a:r>
          </a:p>
        </p:txBody>
      </p:sp>
    </p:spTree>
    <p:extLst>
      <p:ext uri="{BB962C8B-B14F-4D97-AF65-F5344CB8AC3E}">
        <p14:creationId xmlns:p14="http://schemas.microsoft.com/office/powerpoint/2010/main" val="38985113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879" y="192024"/>
            <a:ext cx="9868533" cy="813817"/>
          </a:xfrm>
        </p:spPr>
        <p:txBody>
          <a:bodyPr>
            <a:normAutofit/>
          </a:bodyPr>
          <a:lstStyle/>
          <a:p>
            <a:r>
              <a:rPr lang="en-IN" sz="2400" dirty="0">
                <a:solidFill>
                  <a:srgbClr val="FFC000"/>
                </a:solidFill>
                <a:latin typeface="Arial Rounded MT Bold" panose="020F0704030504030204" pitchFamily="34" charset="0"/>
              </a:rPr>
              <a:t>working instructions</a:t>
            </a:r>
            <a:endParaRPr lang="en-IN" sz="2400" dirty="0"/>
          </a:p>
        </p:txBody>
      </p:sp>
      <p:sp>
        <p:nvSpPr>
          <p:cNvPr id="3" name="Text Placeholder 2"/>
          <p:cNvSpPr>
            <a:spLocks noGrp="1"/>
          </p:cNvSpPr>
          <p:nvPr>
            <p:ph type="body" sz="quarter" idx="14"/>
          </p:nvPr>
        </p:nvSpPr>
        <p:spPr>
          <a:xfrm>
            <a:off x="419879" y="868680"/>
            <a:ext cx="5331697" cy="6108192"/>
          </a:xfrm>
        </p:spPr>
        <p:txBody>
          <a:bodyPr/>
          <a:lstStyle/>
          <a:p>
            <a:r>
              <a:rPr lang="en-IN" dirty="0"/>
              <a:t>Step 1: Start</a:t>
            </a:r>
          </a:p>
          <a:p>
            <a:r>
              <a:rPr lang="en-IN" dirty="0"/>
              <a:t>Step 2: When the system is powered up, display the initial data.</a:t>
            </a:r>
          </a:p>
          <a:p>
            <a:r>
              <a:rPr lang="en-IN" dirty="0"/>
              <a:t>Step 3: Scanning of the RFID membership card.</a:t>
            </a:r>
          </a:p>
          <a:p>
            <a:r>
              <a:rPr lang="en-IN" dirty="0"/>
              <a:t>Step 4: If the membership card scan is successful fetch all the personal details &amp; display it on the LCD. If not, scan the membership card once again. Loop repeats until the scanning process is successful.</a:t>
            </a:r>
          </a:p>
          <a:p>
            <a:r>
              <a:rPr lang="en-IN" dirty="0"/>
              <a:t>Step 5: Now the product scanning process is ready. If the scanned product code is detected, display all the product details on the LCD screen. If not, the product has to be scanned until it gets detected. This process applies to each &amp; every product.</a:t>
            </a:r>
          </a:p>
        </p:txBody>
      </p:sp>
      <p:sp>
        <p:nvSpPr>
          <p:cNvPr id="4" name="TextBox 3"/>
          <p:cNvSpPr txBox="1"/>
          <p:nvPr/>
        </p:nvSpPr>
        <p:spPr>
          <a:xfrm>
            <a:off x="6446520" y="1451661"/>
            <a:ext cx="5175504" cy="5078313"/>
          </a:xfrm>
          <a:prstGeom prst="rect">
            <a:avLst/>
          </a:prstGeom>
          <a:noFill/>
        </p:spPr>
        <p:txBody>
          <a:bodyPr wrap="square" rtlCol="0">
            <a:spAutoFit/>
          </a:bodyPr>
          <a:lstStyle/>
          <a:p>
            <a:pPr marL="285750" indent="-285750">
              <a:buFont typeface="Wingdings" panose="05000000000000000000" pitchFamily="2" charset="2"/>
              <a:buChar char="q"/>
            </a:pPr>
            <a:r>
              <a:rPr lang="en-IN" dirty="0">
                <a:solidFill>
                  <a:schemeClr val="bg1"/>
                </a:solidFill>
              </a:rPr>
              <a:t>Step 6: If a scanned product is scanned once again then that product is removed from the microcontrollers memory &amp; in the ongoing bill [13].</a:t>
            </a:r>
          </a:p>
          <a:p>
            <a:pPr marL="171450" indent="-171450">
              <a:buFont typeface="Wingdings" panose="05000000000000000000" pitchFamily="2" charset="2"/>
              <a:buChar char="q"/>
            </a:pPr>
            <a:r>
              <a:rPr lang="en-IN" dirty="0">
                <a:solidFill>
                  <a:schemeClr val="bg1"/>
                </a:solidFill>
              </a:rPr>
              <a:t>Step 7: Finally, to end the shopping, the shopper has to scan the Membership card. If the card is successfully scanned, then the complete bill summary is displayed on the LCD.</a:t>
            </a:r>
          </a:p>
          <a:p>
            <a:pPr marL="171450" indent="-171450">
              <a:buFont typeface="Wingdings" panose="05000000000000000000" pitchFamily="2" charset="2"/>
              <a:buChar char="q"/>
            </a:pPr>
            <a:endParaRPr lang="en-IN" dirty="0">
              <a:solidFill>
                <a:schemeClr val="bg1"/>
              </a:solidFill>
            </a:endParaRPr>
          </a:p>
          <a:p>
            <a:pPr marL="171450" indent="-171450">
              <a:buFont typeface="Wingdings" panose="05000000000000000000" pitchFamily="2" charset="2"/>
              <a:buChar char="q"/>
            </a:pPr>
            <a:r>
              <a:rPr lang="en-IN" dirty="0">
                <a:solidFill>
                  <a:schemeClr val="bg1"/>
                </a:solidFill>
              </a:rPr>
              <a:t>Step 8: Immediately after the bill amount is deducted from the card, an SMS is sent to the prescribed shoppers mobile phone via a GSM module regarding the shopping details [8].</a:t>
            </a:r>
          </a:p>
          <a:p>
            <a:pPr marL="171450" indent="-171450">
              <a:buFont typeface="Wingdings" panose="05000000000000000000" pitchFamily="2" charset="2"/>
              <a:buChar char="q"/>
            </a:pPr>
            <a:endParaRPr lang="en-IN" dirty="0">
              <a:solidFill>
                <a:schemeClr val="bg1"/>
              </a:solidFill>
            </a:endParaRPr>
          </a:p>
          <a:p>
            <a:pPr marL="171450" indent="-171450">
              <a:buFont typeface="Wingdings" panose="05000000000000000000" pitchFamily="2" charset="2"/>
              <a:buChar char="q"/>
            </a:pPr>
            <a:r>
              <a:rPr lang="en-IN" dirty="0">
                <a:solidFill>
                  <a:schemeClr val="bg1"/>
                </a:solidFill>
              </a:rPr>
              <a:t>Step 9: Stop.</a:t>
            </a:r>
          </a:p>
          <a:p>
            <a:pPr marL="171450" indent="-171450">
              <a:buFont typeface="Wingdings" panose="05000000000000000000" pitchFamily="2" charset="2"/>
              <a:buChar char="q"/>
            </a:pPr>
            <a:endParaRPr lang="en-IN" dirty="0">
              <a:solidFill>
                <a:schemeClr val="bg1"/>
              </a:solidFill>
            </a:endParaRPr>
          </a:p>
          <a:p>
            <a:pPr marL="171450" indent="-171450">
              <a:buFont typeface="Wingdings" panose="05000000000000000000" pitchFamily="2" charset="2"/>
              <a:buChar char="q"/>
            </a:pPr>
            <a:r>
              <a:rPr lang="en-IN" dirty="0">
                <a:solidFill>
                  <a:schemeClr val="bg1"/>
                </a:solidFill>
              </a:rPr>
              <a:t>Step 10: Repeat the entire process if another membership card is scanned &amp; detected.</a:t>
            </a:r>
          </a:p>
        </p:txBody>
      </p:sp>
    </p:spTree>
    <p:extLst>
      <p:ext uri="{BB962C8B-B14F-4D97-AF65-F5344CB8AC3E}">
        <p14:creationId xmlns:p14="http://schemas.microsoft.com/office/powerpoint/2010/main" val="9775175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879" y="264430"/>
            <a:ext cx="9868533" cy="903767"/>
          </a:xfrm>
        </p:spPr>
        <p:txBody>
          <a:bodyPr>
            <a:normAutofit/>
          </a:bodyPr>
          <a:lstStyle/>
          <a:p>
            <a:pPr marL="342900" indent="-342900">
              <a:buFont typeface="Wingdings" panose="05000000000000000000" pitchFamily="2" charset="2"/>
              <a:buChar char="q"/>
            </a:pPr>
            <a:r>
              <a:rPr lang="en-IN" sz="2400" dirty="0">
                <a:solidFill>
                  <a:srgbClr val="FFC000"/>
                </a:solidFill>
                <a:latin typeface="Arial Rounded MT Bold" panose="020F0704030504030204" pitchFamily="34" charset="0"/>
              </a:rPr>
              <a:t>Experimental results:</a:t>
            </a:r>
          </a:p>
        </p:txBody>
      </p:sp>
      <p:sp>
        <p:nvSpPr>
          <p:cNvPr id="3" name="Text Placeholder 2"/>
          <p:cNvSpPr>
            <a:spLocks noGrp="1"/>
          </p:cNvSpPr>
          <p:nvPr>
            <p:ph type="body" sz="quarter" idx="14"/>
          </p:nvPr>
        </p:nvSpPr>
        <p:spPr>
          <a:xfrm>
            <a:off x="419879" y="1097280"/>
            <a:ext cx="11109504" cy="5340843"/>
          </a:xfrm>
        </p:spPr>
        <p:txBody>
          <a:bodyPr/>
          <a:lstStyle/>
          <a:p>
            <a:endParaRPr lang="en-IN" dirty="0"/>
          </a:p>
        </p:txBody>
      </p:sp>
      <p:pic>
        <p:nvPicPr>
          <p:cNvPr id="5" name="Picture 4">
            <a:extLst>
              <a:ext uri="{FF2B5EF4-FFF2-40B4-BE49-F238E27FC236}">
                <a16:creationId xmlns:a16="http://schemas.microsoft.com/office/drawing/2014/main" id="{3B37C245-DD9D-4656-90B5-FC25DF193CCA}"/>
              </a:ext>
            </a:extLst>
          </p:cNvPr>
          <p:cNvPicPr>
            <a:picLocks noChangeAspect="1"/>
          </p:cNvPicPr>
          <p:nvPr/>
        </p:nvPicPr>
        <p:blipFill rotWithShape="1">
          <a:blip r:embed="rId2"/>
          <a:srcRect l="11939" t="18371" r="24158" b="604"/>
          <a:stretch/>
        </p:blipFill>
        <p:spPr>
          <a:xfrm>
            <a:off x="1940767" y="1474236"/>
            <a:ext cx="7791061" cy="4553340"/>
          </a:xfrm>
          <a:prstGeom prst="rect">
            <a:avLst/>
          </a:prstGeom>
        </p:spPr>
      </p:pic>
    </p:spTree>
    <p:extLst>
      <p:ext uri="{BB962C8B-B14F-4D97-AF65-F5344CB8AC3E}">
        <p14:creationId xmlns:p14="http://schemas.microsoft.com/office/powerpoint/2010/main" val="6720698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olidFill>
                  <a:srgbClr val="FFC000"/>
                </a:solidFill>
                <a:latin typeface="Arial Rounded MT Bold" panose="020F0704030504030204" pitchFamily="34" charset="0"/>
              </a:rPr>
              <a:t>Conclusion</a:t>
            </a:r>
            <a:br>
              <a:rPr lang="en-US" dirty="0">
                <a:solidFill>
                  <a:srgbClr val="FFC000"/>
                </a:solidFill>
                <a:latin typeface="Arial Rounded MT Bold" panose="020F0704030504030204" pitchFamily="34" charset="0"/>
              </a:rPr>
            </a:br>
            <a:endParaRPr lang="en-IN" dirty="0"/>
          </a:p>
        </p:txBody>
      </p:sp>
      <p:sp>
        <p:nvSpPr>
          <p:cNvPr id="3" name="Text Placeholder 2"/>
          <p:cNvSpPr>
            <a:spLocks noGrp="1"/>
          </p:cNvSpPr>
          <p:nvPr>
            <p:ph type="body" sz="quarter" idx="14"/>
          </p:nvPr>
        </p:nvSpPr>
        <p:spPr>
          <a:xfrm>
            <a:off x="419879" y="987552"/>
            <a:ext cx="11109504" cy="5450571"/>
          </a:xfrm>
        </p:spPr>
        <p:txBody>
          <a:bodyPr/>
          <a:lstStyle/>
          <a:p>
            <a:pPr marL="0" indent="0">
              <a:buNone/>
            </a:pPr>
            <a:endParaRPr lang="en-IN" dirty="0"/>
          </a:p>
          <a:p>
            <a:r>
              <a:rPr lang="en-IN" dirty="0"/>
              <a:t>The progression in science &amp; technology development is an unstoppable process. Now &amp; then evolution changing technologies are being invented. We cant imagine the upcoming future in which technology may occupy each &amp; every place </a:t>
            </a:r>
          </a:p>
          <a:p>
            <a:r>
              <a:rPr lang="en-IN" dirty="0"/>
              <a:t>This innovative project idea can be used is places like shopping complexes, supermarkets &amp; malls to purchase the products. </a:t>
            </a:r>
          </a:p>
          <a:p>
            <a:r>
              <a:rPr lang="en-IN" dirty="0"/>
              <a:t>RFID card is used to securely access every product in shopping places. If a product is scanned &amp; put into the cart, all the required details of the product will be displayed on the LCD screen. </a:t>
            </a:r>
          </a:p>
          <a:p>
            <a:r>
              <a:rPr lang="en-IN" dirty="0"/>
              <a:t> RFID tag/card is used for accessing the products. hence this project will help in improving the security &amp; also the shopping</a:t>
            </a:r>
          </a:p>
        </p:txBody>
      </p:sp>
    </p:spTree>
    <p:extLst>
      <p:ext uri="{BB962C8B-B14F-4D97-AF65-F5344CB8AC3E}">
        <p14:creationId xmlns:p14="http://schemas.microsoft.com/office/powerpoint/2010/main" val="9104438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86039" y="401590"/>
            <a:ext cx="9868533" cy="903767"/>
          </a:xfrm>
        </p:spPr>
        <p:txBody>
          <a:bodyPr>
            <a:normAutofit fontScale="90000"/>
          </a:bodyPr>
          <a:lstStyle/>
          <a:p>
            <a:r>
              <a:rPr lang="en-US" dirty="0">
                <a:solidFill>
                  <a:srgbClr val="FFC000"/>
                </a:solidFill>
                <a:latin typeface="Arial Rounded MT Bold" panose="020F0704030504030204" pitchFamily="34" charset="0"/>
              </a:rPr>
              <a:t>Reference</a:t>
            </a:r>
            <a:br>
              <a:rPr lang="en-US" dirty="0">
                <a:solidFill>
                  <a:srgbClr val="FFC000"/>
                </a:solidFill>
                <a:latin typeface="Arial Rounded MT Bold" panose="020F0704030504030204" pitchFamily="34" charset="0"/>
              </a:rPr>
            </a:br>
            <a:endParaRPr lang="en-IN" dirty="0"/>
          </a:p>
        </p:txBody>
      </p:sp>
      <p:sp>
        <p:nvSpPr>
          <p:cNvPr id="3" name="Text Placeholder 2"/>
          <p:cNvSpPr>
            <a:spLocks noGrp="1"/>
          </p:cNvSpPr>
          <p:nvPr>
            <p:ph type="body" sz="quarter" idx="14"/>
          </p:nvPr>
        </p:nvSpPr>
        <p:spPr>
          <a:xfrm>
            <a:off x="419879" y="996696"/>
            <a:ext cx="5551154" cy="5550408"/>
          </a:xfrm>
        </p:spPr>
        <p:txBody>
          <a:bodyPr/>
          <a:lstStyle/>
          <a:p>
            <a:r>
              <a:rPr lang="en-IN" sz="1400" i="1" dirty="0"/>
              <a:t>[1] CONTROL THERORY&amp; INFORMATICS ISSN 2224- 5774(PRINT) ISSN2225-0492(ONLINE), VOL1, NO1, 2011 RFID Based Automatic Shopping Cart SAURABH KUMAR SULTAINA, GOURAV JAISWAL, PRATEEK JAIN </a:t>
            </a:r>
            <a:endParaRPr lang="en-IN" sz="1400" dirty="0"/>
          </a:p>
          <a:p>
            <a:pPr lvl="0" fontAlgn="base"/>
            <a:r>
              <a:rPr lang="en-IN" sz="1400" i="1" dirty="0"/>
              <a:t>[2] INTERNATIONALCONFERENCE ON COMPUTING AND CONTROL ENGINEERING (ICCCE2012), 12&amp;13 APRIL, 2012 Smart Shopping Experience Based On RFID.VANITHA </a:t>
            </a:r>
            <a:endParaRPr lang="en-IN" sz="1400" dirty="0"/>
          </a:p>
          <a:p>
            <a:pPr lvl="0" fontAlgn="base"/>
            <a:r>
              <a:rPr lang="en-IN" sz="1400" i="1" dirty="0"/>
              <a:t>[3] THE SEVENTH INTERNATIONAL CONFERENCE ON SENSOR TECHNOLOGIES &amp;APPLICATIONS Smart Shopping Cart For Automated Billing Purpose Using Wireless Sensor Networks, SANCHITA ROY,UDITA GANGWAL,JYOTSNA </a:t>
            </a:r>
            <a:r>
              <a:rPr lang="en-IN" sz="1400" i="1" dirty="0" err="1"/>
              <a:t>BAPATRobert</a:t>
            </a:r>
            <a:r>
              <a:rPr lang="en-IN" sz="1400" i="1" dirty="0"/>
              <a:t> Bakker, Edwin </a:t>
            </a:r>
            <a:r>
              <a:rPr lang="en-IN" sz="1400" i="1" dirty="0" err="1"/>
              <a:t>Keijsers</a:t>
            </a:r>
            <a:r>
              <a:rPr lang="en-IN" sz="1400" i="1" dirty="0"/>
              <a:t>, and Hans van der Beak “</a:t>
            </a:r>
            <a:r>
              <a:rPr lang="en-IN" sz="1400" i="1" dirty="0" err="1"/>
              <a:t>Alternativ</a:t>
            </a:r>
            <a:r>
              <a:rPr lang="en-IN" sz="1400" i="1" dirty="0"/>
              <a:t> </a:t>
            </a:r>
            <a:r>
              <a:rPr lang="en-IN" sz="1400" dirty="0"/>
              <a:t>.</a:t>
            </a:r>
          </a:p>
        </p:txBody>
      </p:sp>
      <p:sp>
        <p:nvSpPr>
          <p:cNvPr id="5" name="TextBox 4"/>
          <p:cNvSpPr txBox="1"/>
          <p:nvPr/>
        </p:nvSpPr>
        <p:spPr>
          <a:xfrm>
            <a:off x="6190488" y="1177879"/>
            <a:ext cx="5733288" cy="4031873"/>
          </a:xfrm>
          <a:prstGeom prst="rect">
            <a:avLst/>
          </a:prstGeom>
          <a:noFill/>
        </p:spPr>
        <p:txBody>
          <a:bodyPr wrap="square" rtlCol="0">
            <a:spAutoFit/>
          </a:bodyPr>
          <a:lstStyle/>
          <a:p>
            <a:endParaRPr lang="en-IN" i="1" dirty="0">
              <a:solidFill>
                <a:schemeClr val="bg1"/>
              </a:solidFill>
            </a:endParaRPr>
          </a:p>
          <a:p>
            <a:r>
              <a:rPr lang="en-IN" sz="1600" i="1" dirty="0">
                <a:solidFill>
                  <a:schemeClr val="bg1"/>
                </a:solidFill>
              </a:rPr>
              <a:t>[4] </a:t>
            </a:r>
            <a:r>
              <a:rPr lang="en-IN" sz="1600" i="1" dirty="0" err="1">
                <a:solidFill>
                  <a:schemeClr val="bg1"/>
                </a:solidFill>
              </a:rPr>
              <a:t>Dr.Suryaprasad</a:t>
            </a:r>
            <a:r>
              <a:rPr lang="en-IN" sz="1600" i="1" dirty="0">
                <a:solidFill>
                  <a:schemeClr val="bg1"/>
                </a:solidFill>
              </a:rPr>
              <a:t> J, Praveen Kumar B O, </a:t>
            </a:r>
            <a:r>
              <a:rPr lang="en-IN" sz="1600" i="1" dirty="0" err="1">
                <a:solidFill>
                  <a:schemeClr val="bg1"/>
                </a:solidFill>
              </a:rPr>
              <a:t>Roopa</a:t>
            </a:r>
            <a:r>
              <a:rPr lang="en-IN" sz="1600" i="1" dirty="0">
                <a:solidFill>
                  <a:schemeClr val="bg1"/>
                </a:solidFill>
              </a:rPr>
              <a:t> D Arjun A K, </a:t>
            </a:r>
            <a:r>
              <a:rPr lang="en-IN" sz="1600" i="1" dirty="0" err="1">
                <a:solidFill>
                  <a:schemeClr val="bg1"/>
                </a:solidFill>
              </a:rPr>
              <a:t>ANovel</a:t>
            </a:r>
            <a:r>
              <a:rPr lang="en-IN" sz="1600" i="1" dirty="0">
                <a:solidFill>
                  <a:schemeClr val="bg1"/>
                </a:solidFill>
              </a:rPr>
              <a:t> Low-Cost Intelligent Shopping </a:t>
            </a:r>
          </a:p>
          <a:p>
            <a:pPr lvl="0" fontAlgn="base"/>
            <a:r>
              <a:rPr lang="en-IN" sz="1600" i="1" dirty="0">
                <a:solidFill>
                  <a:schemeClr val="bg1"/>
                </a:solidFill>
              </a:rPr>
              <a:t>Cart, Proceedings of the 2nd IEEE International Conference on Networked Embedded Systems for Enterprise Applications, NESEA 2011, Perth, </a:t>
            </a:r>
            <a:endParaRPr lang="en-IN" sz="1600" dirty="0">
              <a:solidFill>
                <a:schemeClr val="bg1"/>
              </a:solidFill>
            </a:endParaRPr>
          </a:p>
          <a:p>
            <a:r>
              <a:rPr lang="en-IN" sz="1600" i="1" dirty="0">
                <a:solidFill>
                  <a:schemeClr val="bg1"/>
                </a:solidFill>
              </a:rPr>
              <a:t>Australia, December 8-9, 2011 </a:t>
            </a:r>
          </a:p>
          <a:p>
            <a:endParaRPr lang="en-IN" sz="1600" dirty="0">
              <a:solidFill>
                <a:schemeClr val="bg1"/>
              </a:solidFill>
            </a:endParaRPr>
          </a:p>
          <a:p>
            <a:pPr marL="285750" lvl="0" indent="-285750" fontAlgn="base">
              <a:buFont typeface="Wingdings" panose="05000000000000000000" pitchFamily="2" charset="2"/>
              <a:buChar char="q"/>
            </a:pPr>
            <a:r>
              <a:rPr lang="en-IN" sz="1600" i="1" dirty="0">
                <a:solidFill>
                  <a:schemeClr val="bg1"/>
                </a:solidFill>
              </a:rPr>
              <a:t>[5] Swati </a:t>
            </a:r>
            <a:r>
              <a:rPr lang="en-IN" sz="1600" i="1" dirty="0" err="1">
                <a:solidFill>
                  <a:schemeClr val="bg1"/>
                </a:solidFill>
              </a:rPr>
              <a:t>Zope</a:t>
            </a:r>
            <a:r>
              <a:rPr lang="en-IN" sz="1600" i="1" dirty="0">
                <a:solidFill>
                  <a:schemeClr val="bg1"/>
                </a:solidFill>
              </a:rPr>
              <a:t>, </a:t>
            </a:r>
            <a:r>
              <a:rPr lang="en-IN" sz="1600" i="1" dirty="0" err="1">
                <a:solidFill>
                  <a:schemeClr val="bg1"/>
                </a:solidFill>
              </a:rPr>
              <a:t>Prof.</a:t>
            </a:r>
            <a:r>
              <a:rPr lang="en-IN" sz="1600" i="1" dirty="0">
                <a:solidFill>
                  <a:schemeClr val="bg1"/>
                </a:solidFill>
              </a:rPr>
              <a:t> .</a:t>
            </a:r>
            <a:r>
              <a:rPr lang="en-IN" sz="1600" i="1" dirty="0" err="1">
                <a:solidFill>
                  <a:schemeClr val="bg1"/>
                </a:solidFill>
              </a:rPr>
              <a:t>Maruti</a:t>
            </a:r>
            <a:r>
              <a:rPr lang="en-IN" sz="1600" i="1" dirty="0">
                <a:solidFill>
                  <a:schemeClr val="bg1"/>
                </a:solidFill>
              </a:rPr>
              <a:t> </a:t>
            </a:r>
            <a:r>
              <a:rPr lang="en-IN" sz="1600" i="1" dirty="0" err="1">
                <a:solidFill>
                  <a:schemeClr val="bg1"/>
                </a:solidFill>
              </a:rPr>
              <a:t>Limkar</a:t>
            </a:r>
            <a:r>
              <a:rPr lang="en-IN" sz="1600" i="1" dirty="0">
                <a:solidFill>
                  <a:schemeClr val="bg1"/>
                </a:solidFill>
              </a:rPr>
              <a:t>, “RFID based Bill Generation and Payment through Mobile”, International Journal of Computer Science and </a:t>
            </a:r>
            <a:endParaRPr lang="en-IN" sz="1600" dirty="0">
              <a:solidFill>
                <a:schemeClr val="bg1"/>
              </a:solidFill>
            </a:endParaRPr>
          </a:p>
          <a:p>
            <a:r>
              <a:rPr lang="en-IN" sz="1600" i="1" dirty="0">
                <a:solidFill>
                  <a:schemeClr val="bg1"/>
                </a:solidFill>
              </a:rPr>
              <a:t>Network (IJCSN), Volume 1, Issue 3, June 2012 </a:t>
            </a:r>
          </a:p>
          <a:p>
            <a:endParaRPr lang="en-IN" sz="1600" dirty="0">
              <a:solidFill>
                <a:schemeClr val="bg1"/>
              </a:solidFill>
            </a:endParaRPr>
          </a:p>
          <a:p>
            <a:pPr marL="285750" lvl="0" indent="-285750" fontAlgn="base">
              <a:buFont typeface="Wingdings" panose="05000000000000000000" pitchFamily="2" charset="2"/>
              <a:buChar char="q"/>
            </a:pPr>
            <a:r>
              <a:rPr lang="en-IN" sz="1600" i="1" dirty="0">
                <a:solidFill>
                  <a:schemeClr val="bg1"/>
                </a:solidFill>
              </a:rPr>
              <a:t>[6] G. Roussos and B. College, “Enabling RFID in </a:t>
            </a:r>
            <a:endParaRPr lang="en-IN" sz="1600" dirty="0">
              <a:solidFill>
                <a:schemeClr val="bg1"/>
              </a:solidFill>
            </a:endParaRPr>
          </a:p>
          <a:p>
            <a:r>
              <a:rPr lang="en-IN" sz="1600" i="1" dirty="0">
                <a:solidFill>
                  <a:schemeClr val="bg1"/>
                </a:solidFill>
              </a:rPr>
              <a:t>Retail”, Computer, IEEE, vol. 39, no. 3, 2006, pp. 25-30. </a:t>
            </a:r>
            <a:endParaRPr lang="en-IN" sz="1600" dirty="0">
              <a:solidFill>
                <a:schemeClr val="bg1"/>
              </a:solidFill>
            </a:endParaRPr>
          </a:p>
          <a:p>
            <a:pPr marL="285750" indent="-285750">
              <a:buFont typeface="Wingdings" panose="05000000000000000000" pitchFamily="2" charset="2"/>
              <a:buChar char="q"/>
            </a:pPr>
            <a:endParaRPr lang="en-IN" sz="1400" dirty="0">
              <a:solidFill>
                <a:schemeClr val="bg1"/>
              </a:solidFill>
            </a:endParaRPr>
          </a:p>
        </p:txBody>
      </p:sp>
    </p:spTree>
    <p:extLst>
      <p:ext uri="{BB962C8B-B14F-4D97-AF65-F5344CB8AC3E}">
        <p14:creationId xmlns:p14="http://schemas.microsoft.com/office/powerpoint/2010/main" val="14249331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7">
            <a:extLst>
              <a:ext uri="{FF2B5EF4-FFF2-40B4-BE49-F238E27FC236}">
                <a16:creationId xmlns:a16="http://schemas.microsoft.com/office/drawing/2014/main" id="{294FFA23-8F39-4099-89D6-985842EC2BC5}"/>
              </a:ext>
            </a:extLst>
          </p:cNvPr>
          <p:cNvPicPr>
            <a:picLocks noChangeAspect="1"/>
          </p:cNvPicPr>
          <p:nvPr/>
        </p:nvPicPr>
        <p:blipFill>
          <a:blip r:embed="rId2"/>
          <a:srcRect/>
          <a:stretch/>
        </p:blipFill>
        <p:spPr>
          <a:xfrm>
            <a:off x="0" y="0"/>
            <a:ext cx="12192000" cy="6858000"/>
          </a:xfrm>
          <a:prstGeom prst="rect">
            <a:avLst/>
          </a:prstGeom>
          <a:solidFill>
            <a:srgbClr val="6768AB">
              <a:alpha val="75000"/>
            </a:srgbClr>
          </a:solidFill>
        </p:spPr>
      </p:pic>
      <p:sp>
        <p:nvSpPr>
          <p:cNvPr id="4" name="Rectangle 3" descr="Shaded overlay">
            <a:extLst>
              <a:ext uri="{FF2B5EF4-FFF2-40B4-BE49-F238E27FC236}">
                <a16:creationId xmlns:a16="http://schemas.microsoft.com/office/drawing/2014/main" id="{4D081DF9-4099-45D6-B37F-36A6B10115B8}"/>
              </a:ext>
            </a:extLst>
          </p:cNvPr>
          <p:cNvSpPr/>
          <p:nvPr/>
        </p:nvSpPr>
        <p:spPr>
          <a:xfrm>
            <a:off x="-48519" y="18068"/>
            <a:ext cx="12192000" cy="6858000"/>
          </a:xfrm>
          <a:prstGeom prst="rect">
            <a:avLst/>
          </a:prstGeom>
          <a:solidFill>
            <a:srgbClr val="6768AB">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66" name="Rectangle 2"/>
          <p:cNvSpPr>
            <a:spLocks noGrp="1" noChangeArrowheads="1"/>
          </p:cNvSpPr>
          <p:nvPr>
            <p:ph type="title"/>
          </p:nvPr>
        </p:nvSpPr>
        <p:spPr>
          <a:xfrm>
            <a:off x="1688841" y="1263325"/>
            <a:ext cx="7587927" cy="4782911"/>
          </a:xfrm>
        </p:spPr>
        <p:txBody>
          <a:bodyPr>
            <a:noAutofit/>
          </a:bodyPr>
          <a:lstStyle/>
          <a:p>
            <a:pPr>
              <a:defRPr/>
            </a:pPr>
            <a:r>
              <a:rPr lang="en-US" sz="8000" dirty="0">
                <a:solidFill>
                  <a:schemeClr val="accent2">
                    <a:lumMod val="50000"/>
                  </a:schemeClr>
                </a:solidFill>
                <a:latin typeface="Cooper Black" panose="0208090404030B020404" pitchFamily="18" charset="0"/>
              </a:rPr>
              <a:t>Thank You</a:t>
            </a:r>
          </a:p>
        </p:txBody>
      </p:sp>
      <p:pic>
        <p:nvPicPr>
          <p:cNvPr id="5" name="Picture 4">
            <a:extLst>
              <a:ext uri="{FF2B5EF4-FFF2-40B4-BE49-F238E27FC236}">
                <a16:creationId xmlns:a16="http://schemas.microsoft.com/office/drawing/2014/main" id="{1E957236-B02F-4253-9BE9-37BDC8467081}"/>
              </a:ext>
            </a:extLst>
          </p:cNvPr>
          <p:cNvPicPr>
            <a:picLocks noChangeAspect="1"/>
          </p:cNvPicPr>
          <p:nvPr/>
        </p:nvPicPr>
        <p:blipFill>
          <a:blip r:embed="rId3"/>
          <a:srcRect/>
          <a:stretch/>
        </p:blipFill>
        <p:spPr>
          <a:xfrm>
            <a:off x="8412206" y="3355628"/>
            <a:ext cx="3777436" cy="342141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7C909B-0AD0-483C-AAC3-96A0A3D16BE1}"/>
              </a:ext>
            </a:extLst>
          </p:cNvPr>
          <p:cNvSpPr>
            <a:spLocks noGrp="1"/>
          </p:cNvSpPr>
          <p:nvPr>
            <p:ph type="title"/>
          </p:nvPr>
        </p:nvSpPr>
        <p:spPr>
          <a:xfrm>
            <a:off x="2568018" y="646658"/>
            <a:ext cx="6537159" cy="737937"/>
          </a:xfrm>
        </p:spPr>
        <p:txBody>
          <a:bodyPr>
            <a:normAutofit/>
          </a:bodyPr>
          <a:lstStyle/>
          <a:p>
            <a:r>
              <a:rPr lang="en-US" b="1" dirty="0">
                <a:solidFill>
                  <a:srgbClr val="FFC000"/>
                </a:solidFill>
                <a:latin typeface="Arial Rounded MT Bold" panose="020F0704030504030204" pitchFamily="34" charset="0"/>
              </a:rPr>
              <a:t>Aim and objective</a:t>
            </a:r>
          </a:p>
        </p:txBody>
      </p:sp>
      <p:sp>
        <p:nvSpPr>
          <p:cNvPr id="6" name="TextBox 5"/>
          <p:cNvSpPr txBox="1"/>
          <p:nvPr/>
        </p:nvSpPr>
        <p:spPr>
          <a:xfrm>
            <a:off x="731840" y="3197030"/>
            <a:ext cx="10465549" cy="2677656"/>
          </a:xfrm>
          <a:prstGeom prst="rect">
            <a:avLst/>
          </a:prstGeom>
          <a:noFill/>
        </p:spPr>
        <p:txBody>
          <a:bodyPr wrap="square" rtlCol="0">
            <a:spAutoFit/>
          </a:bodyPr>
          <a:lstStyle/>
          <a:p>
            <a:pPr marL="285750" indent="-285750">
              <a:buFont typeface="Wingdings" panose="05000000000000000000" pitchFamily="2" charset="2"/>
              <a:buChar char="v"/>
            </a:pPr>
            <a:r>
              <a:rPr lang="en-IN" dirty="0">
                <a:solidFill>
                  <a:schemeClr val="bg1"/>
                </a:solidFill>
              </a:rPr>
              <a:t>The aim is to make our shopping easier by using the RFID tags which are attached to each product in the shopping market.</a:t>
            </a:r>
          </a:p>
          <a:p>
            <a:pPr marL="285750" indent="-285750">
              <a:buFont typeface="Wingdings" panose="05000000000000000000" pitchFamily="2" charset="2"/>
              <a:buChar char="v"/>
            </a:pPr>
            <a:endParaRPr lang="en-IN" dirty="0">
              <a:solidFill>
                <a:schemeClr val="bg1"/>
              </a:solidFill>
            </a:endParaRPr>
          </a:p>
          <a:p>
            <a:pPr marL="285750" indent="-285750">
              <a:buFont typeface="Wingdings" panose="05000000000000000000" pitchFamily="2" charset="2"/>
              <a:buChar char="v"/>
            </a:pPr>
            <a:r>
              <a:rPr lang="en-IN" dirty="0">
                <a:solidFill>
                  <a:schemeClr val="bg1"/>
                </a:solidFill>
              </a:rPr>
              <a:t>To save time at the billing system.</a:t>
            </a:r>
          </a:p>
          <a:p>
            <a:endParaRPr lang="en-IN" sz="2400" dirty="0">
              <a:solidFill>
                <a:schemeClr val="bg1"/>
              </a:solidFill>
            </a:endParaRPr>
          </a:p>
          <a:p>
            <a:pPr marL="285750" indent="-285750">
              <a:buFont typeface="Wingdings" panose="05000000000000000000" pitchFamily="2" charset="2"/>
              <a:buChar char="v"/>
            </a:pPr>
            <a:r>
              <a:rPr lang="en-IN" dirty="0">
                <a:solidFill>
                  <a:schemeClr val="bg1"/>
                </a:solidFill>
              </a:rPr>
              <a:t>The main objective for designing this project is to reduce the human efforts, eliminate the waiting queue of customers at shopping malls</a:t>
            </a:r>
          </a:p>
          <a:p>
            <a:endParaRPr lang="en-IN" dirty="0">
              <a:solidFill>
                <a:schemeClr val="bg1"/>
              </a:solidFill>
            </a:endParaRPr>
          </a:p>
          <a:p>
            <a:pPr marL="285750" indent="-285750">
              <a:buFont typeface="Wingdings" panose="05000000000000000000" pitchFamily="2" charset="2"/>
              <a:buChar char="v"/>
            </a:pPr>
            <a:r>
              <a:rPr lang="en-IN" dirty="0">
                <a:solidFill>
                  <a:schemeClr val="bg1"/>
                </a:solidFill>
              </a:rPr>
              <a:t>Privacy is the important part and it is the key deciding factor of the economic value of the project. </a:t>
            </a:r>
          </a:p>
        </p:txBody>
      </p:sp>
    </p:spTree>
    <p:extLst>
      <p:ext uri="{BB962C8B-B14F-4D97-AF65-F5344CB8AC3E}">
        <p14:creationId xmlns:p14="http://schemas.microsoft.com/office/powerpoint/2010/main" val="18812600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1611521" y="740664"/>
            <a:ext cx="7595119" cy="994299"/>
          </a:xfrm>
        </p:spPr>
        <p:txBody>
          <a:bodyPr/>
          <a:lstStyle/>
          <a:p>
            <a:r>
              <a:rPr lang="en-US" b="1" dirty="0">
                <a:solidFill>
                  <a:srgbClr val="FFC000"/>
                </a:solidFill>
                <a:latin typeface="Arial Rounded MT Bold" panose="020F0704030504030204" pitchFamily="34" charset="0"/>
              </a:rPr>
              <a:t>Introduction</a:t>
            </a:r>
          </a:p>
        </p:txBody>
      </p:sp>
      <p:sp>
        <p:nvSpPr>
          <p:cNvPr id="3" name="Text Placeholder 2">
            <a:extLst>
              <a:ext uri="{FF2B5EF4-FFF2-40B4-BE49-F238E27FC236}">
                <a16:creationId xmlns:a16="http://schemas.microsoft.com/office/drawing/2014/main" id="{50EACE68-C884-4900-BA05-58DEA1511030}"/>
              </a:ext>
            </a:extLst>
          </p:cNvPr>
          <p:cNvSpPr>
            <a:spLocks noGrp="1"/>
          </p:cNvSpPr>
          <p:nvPr>
            <p:ph type="body" sz="quarter" idx="14"/>
          </p:nvPr>
        </p:nvSpPr>
        <p:spPr>
          <a:xfrm>
            <a:off x="284085" y="1908699"/>
            <a:ext cx="7833548" cy="4643021"/>
          </a:xfrm>
        </p:spPr>
        <p:txBody>
          <a:bodyPr/>
          <a:lstStyle/>
          <a:p>
            <a:pPr marL="285750" indent="-285750" algn="just">
              <a:buFont typeface="Wingdings" panose="05000000000000000000" pitchFamily="2" charset="2"/>
              <a:buChar char="v"/>
            </a:pPr>
            <a:r>
              <a:rPr lang="en-US" dirty="0">
                <a:latin typeface="Segoe UI" panose="020B0502040204020203" pitchFamily="34" charset="0"/>
              </a:rPr>
              <a:t> </a:t>
            </a:r>
            <a:r>
              <a:rPr lang="en-US" sz="2400" dirty="0">
                <a:latin typeface="Segoe UI" panose="020B0502040204020203" pitchFamily="34" charset="0"/>
              </a:rPr>
              <a:t>The main purpose of this project is to provide centralized and automated billing system using RFID, ESP32 and I2C communication</a:t>
            </a:r>
          </a:p>
          <a:p>
            <a:pPr marL="342900" indent="-342900" algn="just">
              <a:buFont typeface="Wingdings" panose="05000000000000000000" pitchFamily="2" charset="2"/>
              <a:buChar char="v"/>
            </a:pPr>
            <a:endParaRPr lang="en-US" sz="2400" dirty="0">
              <a:latin typeface="Segoe UI" panose="020B0502040204020203" pitchFamily="34" charset="0"/>
            </a:endParaRPr>
          </a:p>
          <a:p>
            <a:pPr marL="342900" indent="-342900" algn="just">
              <a:buFont typeface="Wingdings" panose="05000000000000000000" pitchFamily="2" charset="2"/>
              <a:buChar char="v"/>
            </a:pPr>
            <a:r>
              <a:rPr lang="en-US" sz="2400" dirty="0">
                <a:latin typeface="Segoe UI" panose="020B0502040204020203" pitchFamily="34" charset="0"/>
              </a:rPr>
              <a:t>Each product of shopping mall, super market will be supplied with an RFID tag, to identify its type. Every cart contains a board.</a:t>
            </a:r>
          </a:p>
          <a:p>
            <a:pPr marL="342900" indent="-342900" algn="just">
              <a:buFont typeface="Wingdings" panose="05000000000000000000" pitchFamily="2" charset="2"/>
              <a:buChar char="v"/>
            </a:pPr>
            <a:endParaRPr lang="en-US" sz="2400" dirty="0">
              <a:latin typeface="Segoe UI" panose="020B0502040204020203" pitchFamily="34" charset="0"/>
            </a:endParaRPr>
          </a:p>
          <a:p>
            <a:pPr marL="342900" indent="-342900" algn="just">
              <a:buFont typeface="Wingdings" panose="05000000000000000000" pitchFamily="2" charset="2"/>
              <a:buChar char="v"/>
            </a:pPr>
            <a:r>
              <a:rPr lang="en-US" sz="2400" dirty="0">
                <a:latin typeface="Segoe UI" panose="020B0502040204020203" pitchFamily="34" charset="0"/>
              </a:rPr>
              <a:t>Specifically, board contains a ESP32 Module, LCD with I2C Module, and RFID reader</a:t>
            </a:r>
            <a:endParaRPr lang="en-US" dirty="0">
              <a:latin typeface="Segoe UI" panose="020B0502040204020203" pitchFamily="34" charset="0"/>
            </a:endParaRPr>
          </a:p>
          <a:p>
            <a:pPr marL="285750" indent="-285750" algn="just">
              <a:buFont typeface="Wingdings" panose="05000000000000000000" pitchFamily="2" charset="2"/>
              <a:buChar char="v"/>
            </a:pPr>
            <a:endParaRPr lang="en-US" dirty="0">
              <a:latin typeface="Segoe UI" panose="020B0502040204020203" pitchFamily="34" charset="0"/>
            </a:endParaRPr>
          </a:p>
          <a:p>
            <a:pPr marL="285750" indent="-285750" algn="just">
              <a:buFont typeface="Wingdings" panose="05000000000000000000" pitchFamily="2" charset="2"/>
              <a:buChar char="v"/>
            </a:pPr>
            <a:endParaRPr lang="en-US" dirty="0">
              <a:latin typeface="Segoe UI" panose="020B0502040204020203" pitchFamily="34" charset="0"/>
            </a:endParaRPr>
          </a:p>
        </p:txBody>
      </p:sp>
    </p:spTree>
    <p:extLst>
      <p:ext uri="{BB962C8B-B14F-4D97-AF65-F5344CB8AC3E}">
        <p14:creationId xmlns:p14="http://schemas.microsoft.com/office/powerpoint/2010/main" val="29433885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7">
            <a:extLst>
              <a:ext uri="{FF2B5EF4-FFF2-40B4-BE49-F238E27FC236}">
                <a16:creationId xmlns:a16="http://schemas.microsoft.com/office/drawing/2014/main" id="{743ABE1D-DCA4-4D22-BABD-0BFE4910790D}"/>
              </a:ext>
            </a:extLst>
          </p:cNvPr>
          <p:cNvPicPr>
            <a:picLocks noGrp="1" noChangeAspect="1"/>
          </p:cNvPicPr>
          <p:nvPr>
            <p:ph type="pic" sz="quarter" idx="4294967295"/>
          </p:nvPr>
        </p:nvPicPr>
        <p:blipFill>
          <a:blip r:embed="rId2"/>
          <a:srcRect/>
          <a:stretch/>
        </p:blipFill>
        <p:spPr>
          <a:xfrm>
            <a:off x="0" y="15240"/>
            <a:ext cx="12192000" cy="6827520"/>
          </a:xfrm>
          <a:prstGeom prst="rect">
            <a:avLst/>
          </a:prstGeom>
          <a:solidFill>
            <a:srgbClr val="6768AB">
              <a:alpha val="75000"/>
            </a:srgbClr>
          </a:solidFill>
        </p:spPr>
      </p:pic>
      <p:sp>
        <p:nvSpPr>
          <p:cNvPr id="11" name="Rectangle 10" descr="Shaded overlay">
            <a:extLst>
              <a:ext uri="{FF2B5EF4-FFF2-40B4-BE49-F238E27FC236}">
                <a16:creationId xmlns:a16="http://schemas.microsoft.com/office/drawing/2014/main" id="{15702515-8771-47E3-AED5-364A671E3EE3}"/>
              </a:ext>
            </a:extLst>
          </p:cNvPr>
          <p:cNvSpPr/>
          <p:nvPr/>
        </p:nvSpPr>
        <p:spPr>
          <a:xfrm>
            <a:off x="109728" y="64008"/>
            <a:ext cx="12192000" cy="6858000"/>
          </a:xfrm>
          <a:prstGeom prst="rect">
            <a:avLst/>
          </a:prstGeom>
          <a:solidFill>
            <a:srgbClr val="002060">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91" name="Rectangle 3"/>
          <p:cNvSpPr>
            <a:spLocks noGrp="1" noChangeArrowheads="1"/>
          </p:cNvSpPr>
          <p:nvPr>
            <p:ph type="body" sz="quarter" idx="14"/>
          </p:nvPr>
        </p:nvSpPr>
        <p:spPr>
          <a:xfrm>
            <a:off x="521834" y="2313431"/>
            <a:ext cx="6729358" cy="3794761"/>
          </a:xfrm>
        </p:spPr>
        <p:txBody>
          <a:bodyPr/>
          <a:lstStyle/>
          <a:p>
            <a:pPr lvl="1"/>
            <a:endParaRPr lang="en-IN" b="1" dirty="0"/>
          </a:p>
          <a:p>
            <a:pPr marL="285750" indent="-285750">
              <a:buFont typeface="Wingdings" panose="05000000000000000000" pitchFamily="2" charset="2"/>
              <a:buChar char="v"/>
            </a:pPr>
            <a:r>
              <a:rPr lang="en-US" dirty="0"/>
              <a:t>Person is required to read barcode on product. Barcode must be visible on the surface of product.</a:t>
            </a:r>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dirty="0"/>
              <a:t> Line of sight required to a read barcode. The readability of barcodes can be impaired by dirt, moisture, abrasion, or packaging contours short reading distance. </a:t>
            </a:r>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dirty="0"/>
              <a:t>Barcode does not have READ &amp; WRITE capability.</a:t>
            </a:r>
            <a:endParaRPr lang="en-IN" dirty="0"/>
          </a:p>
          <a:p>
            <a:pPr algn="just">
              <a:lnSpc>
                <a:spcPct val="100000"/>
              </a:lnSpc>
            </a:pPr>
            <a:endParaRPr lang="en-US" sz="2400" dirty="0">
              <a:latin typeface="Times New Roman" pitchFamily="18" charset="0"/>
              <a:cs typeface="Times New Roman" pitchFamily="18" charset="0"/>
            </a:endParaRPr>
          </a:p>
        </p:txBody>
      </p:sp>
      <p:sp>
        <p:nvSpPr>
          <p:cNvPr id="3074" name="Rectangle 2"/>
          <p:cNvSpPr>
            <a:spLocks noGrp="1" noChangeArrowheads="1"/>
          </p:cNvSpPr>
          <p:nvPr>
            <p:ph type="title"/>
          </p:nvPr>
        </p:nvSpPr>
        <p:spPr>
          <a:xfrm>
            <a:off x="521834" y="-64008"/>
            <a:ext cx="6619876" cy="2816352"/>
          </a:xfrm>
        </p:spPr>
        <p:txBody>
          <a:bodyPr>
            <a:normAutofit/>
          </a:bodyPr>
          <a:lstStyle/>
          <a:p>
            <a:pPr>
              <a:defRPr/>
            </a:pPr>
            <a:r>
              <a:rPr lang="en-US" sz="2800" dirty="0">
                <a:solidFill>
                  <a:srgbClr val="FFFF00"/>
                </a:solidFill>
                <a:latin typeface="Arial Rounded MT Bold" panose="020F0704030504030204" pitchFamily="34" charset="0"/>
              </a:rPr>
              <a:t>existing system</a:t>
            </a:r>
            <a:br>
              <a:rPr lang="en-US" sz="2800" dirty="0">
                <a:solidFill>
                  <a:srgbClr val="FFFF00"/>
                </a:solidFill>
                <a:latin typeface="Arial Rounded MT Bold" panose="020F0704030504030204" pitchFamily="34" charset="0"/>
              </a:rPr>
            </a:br>
            <a:r>
              <a:rPr lang="en-US" sz="2800" dirty="0">
                <a:solidFill>
                  <a:srgbClr val="FFC000"/>
                </a:solidFill>
                <a:latin typeface="Arial Rounded MT Bold" panose="020F0704030504030204" pitchFamily="34" charset="0"/>
              </a:rPr>
              <a:t>barcode</a:t>
            </a:r>
            <a:endParaRPr lang="en-US" sz="2800" u="sng" dirty="0">
              <a:solidFill>
                <a:srgbClr val="FFC000"/>
              </a:solidFill>
              <a:latin typeface="Arial Rounded MT Bold" panose="020F070403050403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54651" y="180975"/>
            <a:ext cx="4737349" cy="4999646"/>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C7798AF-BF0C-472E-8683-E3C5C90A5808}"/>
              </a:ext>
            </a:extLst>
          </p:cNvPr>
          <p:cNvPicPr>
            <a:picLocks noGrp="1" noChangeAspect="1"/>
          </p:cNvPicPr>
          <p:nvPr>
            <p:ph type="pic" sz="quarter" idx="4294967295"/>
          </p:nvPr>
        </p:nvPicPr>
        <p:blipFill>
          <a:blip r:embed="rId2"/>
          <a:srcRect/>
          <a:stretch/>
        </p:blipFill>
        <p:spPr>
          <a:xfrm>
            <a:off x="0" y="15240"/>
            <a:ext cx="12192000" cy="6827520"/>
          </a:xfrm>
          <a:prstGeom prst="rect">
            <a:avLst/>
          </a:prstGeom>
          <a:solidFill>
            <a:srgbClr val="6768AB">
              <a:alpha val="75000"/>
            </a:srgbClr>
          </a:solidFill>
        </p:spPr>
      </p:pic>
      <p:sp>
        <p:nvSpPr>
          <p:cNvPr id="9" name="Rectangle 8" descr="Shaded overlay">
            <a:extLst>
              <a:ext uri="{FF2B5EF4-FFF2-40B4-BE49-F238E27FC236}">
                <a16:creationId xmlns:a16="http://schemas.microsoft.com/office/drawing/2014/main" id="{45D41021-B014-4926-A650-73EB0F57584F}"/>
              </a:ext>
            </a:extLst>
          </p:cNvPr>
          <p:cNvSpPr/>
          <p:nvPr/>
        </p:nvSpPr>
        <p:spPr>
          <a:xfrm>
            <a:off x="0" y="-207264"/>
            <a:ext cx="12192000" cy="6858000"/>
          </a:xfrm>
          <a:prstGeom prst="rect">
            <a:avLst/>
          </a:prstGeom>
          <a:solidFill>
            <a:srgbClr val="002060">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98" name="Rectangle 2"/>
          <p:cNvSpPr>
            <a:spLocks noGrp="1" noChangeArrowheads="1"/>
          </p:cNvSpPr>
          <p:nvPr>
            <p:ph type="title"/>
          </p:nvPr>
        </p:nvSpPr>
        <p:spPr>
          <a:xfrm>
            <a:off x="457199" y="-420624"/>
            <a:ext cx="11174819" cy="4151376"/>
          </a:xfrm>
        </p:spPr>
        <p:txBody>
          <a:bodyPr>
            <a:normAutofit/>
          </a:bodyPr>
          <a:lstStyle/>
          <a:p>
            <a:pPr>
              <a:defRPr/>
            </a:pPr>
            <a:r>
              <a:rPr lang="en-US" sz="4000" dirty="0">
                <a:solidFill>
                  <a:srgbClr val="FFFF00"/>
                </a:solidFill>
                <a:latin typeface="Arial Rounded MT Bold" panose="020F0704030504030204" pitchFamily="34" charset="0"/>
              </a:rPr>
              <a:t>Proposed system</a:t>
            </a:r>
            <a:br>
              <a:rPr lang="en-US" sz="4000" dirty="0">
                <a:solidFill>
                  <a:srgbClr val="FFFF00"/>
                </a:solidFill>
                <a:latin typeface="Arial Rounded MT Bold" panose="020F0704030504030204" pitchFamily="34" charset="0"/>
              </a:rPr>
            </a:br>
            <a:r>
              <a:rPr lang="en-US" sz="4000" dirty="0" err="1">
                <a:solidFill>
                  <a:srgbClr val="FFC000"/>
                </a:solidFill>
                <a:latin typeface="Arial Rounded MT Bold" panose="020F0704030504030204" pitchFamily="34" charset="0"/>
              </a:rPr>
              <a:t>rfid</a:t>
            </a:r>
            <a:br>
              <a:rPr lang="en-US" sz="4000" dirty="0"/>
            </a:br>
            <a:endParaRPr lang="en-US" sz="4000" dirty="0"/>
          </a:p>
        </p:txBody>
      </p:sp>
      <p:sp>
        <p:nvSpPr>
          <p:cNvPr id="13315" name="Rectangle 3"/>
          <p:cNvSpPr>
            <a:spLocks noGrp="1" noChangeArrowheads="1"/>
          </p:cNvSpPr>
          <p:nvPr>
            <p:ph type="body" sz="quarter" idx="14"/>
          </p:nvPr>
        </p:nvSpPr>
        <p:spPr>
          <a:xfrm>
            <a:off x="457199" y="2239535"/>
            <a:ext cx="11384281" cy="3612625"/>
          </a:xfrm>
        </p:spPr>
        <p:txBody>
          <a:bodyPr/>
          <a:lstStyle/>
          <a:p>
            <a:pPr marL="285750" indent="-285750" algn="just" eaLnBrk="1" hangingPunct="1">
              <a:lnSpc>
                <a:spcPct val="90000"/>
              </a:lnSpc>
              <a:buFont typeface="Wingdings" panose="05000000000000000000" pitchFamily="2" charset="2"/>
              <a:buChar char="q"/>
            </a:pPr>
            <a:endParaRPr lang="en-US" altLang="ja-JP" sz="2000" dirty="0">
              <a:latin typeface="Times New Roman" pitchFamily="18" charset="0"/>
              <a:ea typeface="ＭＳ Ｐゴシック" charset="-128"/>
              <a:cs typeface="Times New Roman" pitchFamily="18" charset="0"/>
            </a:endParaRPr>
          </a:p>
          <a:p>
            <a:pPr marL="342900" indent="-342900" algn="just">
              <a:lnSpc>
                <a:spcPct val="90000"/>
              </a:lnSpc>
              <a:buFont typeface="Wingdings" panose="05000000000000000000" pitchFamily="2" charset="2"/>
              <a:buChar char="v"/>
            </a:pPr>
            <a:r>
              <a:rPr lang="en-US" sz="2000" dirty="0"/>
              <a:t>Automatic reading of RFID tag from product.</a:t>
            </a:r>
          </a:p>
          <a:p>
            <a:pPr marL="342900" indent="-342900" algn="just">
              <a:lnSpc>
                <a:spcPct val="90000"/>
              </a:lnSpc>
              <a:buFont typeface="Wingdings" panose="05000000000000000000" pitchFamily="2" charset="2"/>
              <a:buChar char="v"/>
            </a:pPr>
            <a:endParaRPr lang="en-US" sz="2000" dirty="0"/>
          </a:p>
          <a:p>
            <a:pPr marL="342900" indent="-342900" algn="just">
              <a:lnSpc>
                <a:spcPct val="90000"/>
              </a:lnSpc>
              <a:buFont typeface="Wingdings" panose="05000000000000000000" pitchFamily="2" charset="2"/>
              <a:buChar char="v"/>
            </a:pPr>
            <a:r>
              <a:rPr lang="en-US" sz="2000" dirty="0"/>
              <a:t> RFID tags can be placed inside the product No line of sight required to make the system work.</a:t>
            </a:r>
          </a:p>
          <a:p>
            <a:pPr marL="342900" indent="-342900" algn="just">
              <a:lnSpc>
                <a:spcPct val="90000"/>
              </a:lnSpc>
              <a:buFont typeface="Wingdings" panose="05000000000000000000" pitchFamily="2" charset="2"/>
              <a:buChar char="v"/>
            </a:pPr>
            <a:endParaRPr lang="en-US" sz="2000" dirty="0"/>
          </a:p>
          <a:p>
            <a:pPr marL="342900" indent="-342900" algn="just">
              <a:lnSpc>
                <a:spcPct val="90000"/>
              </a:lnSpc>
              <a:buFont typeface="Wingdings" panose="05000000000000000000" pitchFamily="2" charset="2"/>
              <a:buChar char="v"/>
            </a:pPr>
            <a:r>
              <a:rPr lang="en-US" sz="2000" dirty="0"/>
              <a:t> RFID tags are not affected by such conditions. Long reading distance.</a:t>
            </a:r>
          </a:p>
          <a:p>
            <a:pPr marL="342900" indent="-342900" algn="just">
              <a:lnSpc>
                <a:spcPct val="90000"/>
              </a:lnSpc>
              <a:buFont typeface="Wingdings" panose="05000000000000000000" pitchFamily="2" charset="2"/>
              <a:buChar char="v"/>
            </a:pPr>
            <a:endParaRPr lang="en-US" sz="2000" dirty="0"/>
          </a:p>
          <a:p>
            <a:pPr marL="342900" indent="-342900" algn="just">
              <a:lnSpc>
                <a:spcPct val="90000"/>
              </a:lnSpc>
              <a:buFont typeface="Wingdings" panose="05000000000000000000" pitchFamily="2" charset="2"/>
              <a:buChar char="v"/>
            </a:pPr>
            <a:r>
              <a:rPr lang="en-US" sz="2000" dirty="0"/>
              <a:t>Unlike barcodes, tags can store more information.it follows commands or instructions of reader.</a:t>
            </a:r>
          </a:p>
          <a:p>
            <a:pPr marL="342900" indent="-342900" algn="just">
              <a:lnSpc>
                <a:spcPct val="90000"/>
              </a:lnSpc>
              <a:buFont typeface="Wingdings" panose="05000000000000000000" pitchFamily="2" charset="2"/>
              <a:buChar char="v"/>
            </a:pPr>
            <a:endParaRPr lang="en-US" sz="2000" dirty="0"/>
          </a:p>
          <a:p>
            <a:pPr marL="342900" indent="-342900" algn="just">
              <a:lnSpc>
                <a:spcPct val="90000"/>
              </a:lnSpc>
              <a:buFont typeface="Wingdings" panose="05000000000000000000" pitchFamily="2" charset="2"/>
              <a:buChar char="v"/>
            </a:pPr>
            <a:r>
              <a:rPr lang="en-US" sz="2000" dirty="0"/>
              <a:t> RFID tag having READ &amp; WRITE capability.</a:t>
            </a:r>
            <a:endParaRPr lang="en-IN" sz="2000" dirty="0"/>
          </a:p>
          <a:p>
            <a:pPr algn="just" eaLnBrk="1" hangingPunct="1">
              <a:lnSpc>
                <a:spcPct val="90000"/>
              </a:lnSpc>
            </a:pPr>
            <a:endParaRPr lang="en-US" altLang="ja-JP" sz="2000" dirty="0">
              <a:latin typeface="Times New Roman" pitchFamily="18" charset="0"/>
              <a:ea typeface="ＭＳ Ｐゴシック" charset="-128"/>
              <a:cs typeface="Times New Roman" pitchFamily="18" charset="0"/>
            </a:endParaRPr>
          </a:p>
          <a:p>
            <a:pPr algn="just" eaLnBrk="1" hangingPunct="1">
              <a:lnSpc>
                <a:spcPct val="90000"/>
              </a:lnSpc>
            </a:pPr>
            <a:endParaRPr lang="en-US" altLang="ja-JP" sz="2000" dirty="0">
              <a:latin typeface="Times New Roman" pitchFamily="18" charset="0"/>
              <a:ea typeface="ＭＳ Ｐゴシック" charset="-128"/>
              <a:cs typeface="Times New Roman" pitchFamily="18" charset="0"/>
            </a:endParaRPr>
          </a:p>
          <a:p>
            <a:pPr algn="just" eaLnBrk="1" hangingPunct="1">
              <a:lnSpc>
                <a:spcPct val="90000"/>
              </a:lnSpc>
            </a:pPr>
            <a:br>
              <a:rPr lang="en-US" altLang="ja-JP" sz="2000" dirty="0">
                <a:latin typeface="Times New Roman" pitchFamily="18" charset="0"/>
                <a:ea typeface="ＭＳ Ｐゴシック" charset="-128"/>
                <a:cs typeface="Times New Roman" pitchFamily="18" charset="0"/>
              </a:rPr>
            </a:br>
            <a:br>
              <a:rPr lang="en-US" altLang="ja-JP" sz="2000" dirty="0">
                <a:ea typeface="ＭＳ Ｐゴシック" charset="-128"/>
              </a:rPr>
            </a:br>
            <a:endParaRPr lang="en-US" sz="20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0399" y="89748"/>
            <a:ext cx="8327228" cy="753532"/>
          </a:xfrm>
        </p:spPr>
        <p:txBody>
          <a:bodyPr>
            <a:normAutofit/>
          </a:bodyPr>
          <a:lstStyle/>
          <a:p>
            <a:pPr>
              <a:defRPr/>
            </a:pPr>
            <a:r>
              <a:rPr lang="en-US" b="1" i="1" u="sng" dirty="0">
                <a:solidFill>
                  <a:srgbClr val="FFFF00"/>
                </a:solidFill>
              </a:rPr>
              <a:t>Block diagram</a:t>
            </a:r>
          </a:p>
        </p:txBody>
      </p:sp>
      <p:pic>
        <p:nvPicPr>
          <p:cNvPr id="4" name="Picture 3"/>
          <p:cNvPicPr/>
          <p:nvPr/>
        </p:nvPicPr>
        <p:blipFill>
          <a:blip r:embed="rId2"/>
          <a:srcRect/>
          <a:stretch/>
        </p:blipFill>
        <p:spPr>
          <a:xfrm>
            <a:off x="1934676" y="790956"/>
            <a:ext cx="8322648" cy="5276088"/>
          </a:xfrm>
          <a:prstGeom prst="rect">
            <a:avLst/>
          </a:prstGeom>
        </p:spPr>
      </p:pic>
      <p:sp>
        <p:nvSpPr>
          <p:cNvPr id="3" name="Rectangle 2"/>
          <p:cNvSpPr/>
          <p:nvPr/>
        </p:nvSpPr>
        <p:spPr>
          <a:xfrm>
            <a:off x="1764792" y="5403332"/>
            <a:ext cx="8705088" cy="995529"/>
          </a:xfrm>
          <a:prstGeom prst="rect">
            <a:avLst/>
          </a:prstGeom>
        </p:spPr>
        <p:txBody>
          <a:bodyPr wrap="square">
            <a:spAutoFit/>
          </a:bodyPr>
          <a:lstStyle/>
          <a:p>
            <a:pPr marL="1975485" indent="-6350">
              <a:lnSpc>
                <a:spcPct val="107000"/>
              </a:lnSpc>
              <a:spcAft>
                <a:spcPts val="870"/>
              </a:spcAft>
            </a:pPr>
            <a:endParaRPr lang="en-IN" i="1" dirty="0">
              <a:solidFill>
                <a:srgbClr val="FFC000"/>
              </a:solidFill>
              <a:latin typeface="Calibri" panose="020F0502020204030204" pitchFamily="34" charset="0"/>
              <a:ea typeface="Calibri" panose="020F0502020204030204" pitchFamily="34" charset="0"/>
            </a:endParaRPr>
          </a:p>
          <a:p>
            <a:pPr marL="1975485" indent="-6350">
              <a:lnSpc>
                <a:spcPct val="107000"/>
              </a:lnSpc>
              <a:spcAft>
                <a:spcPts val="870"/>
              </a:spcAft>
            </a:pPr>
            <a:r>
              <a:rPr lang="en-IN" i="1" dirty="0">
                <a:solidFill>
                  <a:srgbClr val="FFC000"/>
                </a:solidFill>
                <a:latin typeface="Calibri" panose="020F0502020204030204" pitchFamily="34" charset="0"/>
                <a:ea typeface="Calibri" panose="020F0502020204030204" pitchFamily="34" charset="0"/>
              </a:rPr>
              <a:t> Complete System Block Diagram</a:t>
            </a:r>
            <a:r>
              <a:rPr lang="en-IN" sz="3200" i="1" dirty="0">
                <a:solidFill>
                  <a:srgbClr val="FFC000"/>
                </a:solidFill>
                <a:latin typeface="Times New Roman" panose="02020603050405020304" pitchFamily="18" charset="0"/>
                <a:ea typeface="Times New Roman" panose="02020603050405020304" pitchFamily="18" charset="0"/>
              </a:rPr>
              <a:t> </a:t>
            </a:r>
            <a:endParaRPr lang="en-IN" sz="3200" dirty="0">
              <a:solidFill>
                <a:srgbClr val="FFC000"/>
              </a:solidFill>
              <a:effectLst/>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1" y="0"/>
            <a:ext cx="4576820" cy="566928"/>
          </a:xfrm>
        </p:spPr>
        <p:txBody>
          <a:bodyPr>
            <a:normAutofit fontScale="90000"/>
          </a:bodyPr>
          <a:lstStyle/>
          <a:p>
            <a:pPr>
              <a:defRPr/>
            </a:pPr>
            <a:r>
              <a:rPr lang="en-US" u="sng" dirty="0">
                <a:solidFill>
                  <a:srgbClr val="FFC000"/>
                </a:solidFill>
                <a:latin typeface="Arial Rounded MT Bold" panose="020F0704030504030204" pitchFamily="34" charset="0"/>
              </a:rPr>
              <a:t>ESP32 </a:t>
            </a:r>
          </a:p>
        </p:txBody>
      </p:sp>
      <p:sp>
        <p:nvSpPr>
          <p:cNvPr id="15363" name="Rectangle 3"/>
          <p:cNvSpPr>
            <a:spLocks noGrp="1" noChangeArrowheads="1"/>
          </p:cNvSpPr>
          <p:nvPr>
            <p:ph type="body" sz="quarter" idx="4294967295"/>
          </p:nvPr>
        </p:nvSpPr>
        <p:spPr>
          <a:xfrm>
            <a:off x="317239" y="1682497"/>
            <a:ext cx="11557521" cy="5082288"/>
          </a:xfrm>
          <a:prstGeom prst="rect">
            <a:avLst/>
          </a:prstGeom>
        </p:spPr>
        <p:txBody>
          <a:bodyPr/>
          <a:lstStyle/>
          <a:p>
            <a:pPr marL="0" indent="0" algn="just" eaLnBrk="1" hangingPunct="1">
              <a:lnSpc>
                <a:spcPct val="90000"/>
              </a:lnSpc>
              <a:buNone/>
            </a:pPr>
            <a:endParaRPr lang="en-US" sz="3200" dirty="0">
              <a:solidFill>
                <a:schemeClr val="bg1"/>
              </a:solidFill>
            </a:endParaRPr>
          </a:p>
        </p:txBody>
      </p:sp>
      <p:pic>
        <p:nvPicPr>
          <p:cNvPr id="4" name="Picture 3"/>
          <p:cNvPicPr>
            <a:picLocks noChangeAspect="1"/>
          </p:cNvPicPr>
          <p:nvPr/>
        </p:nvPicPr>
        <p:blipFill>
          <a:blip r:embed="rId2"/>
          <a:srcRect/>
          <a:stretch/>
        </p:blipFill>
        <p:spPr>
          <a:xfrm>
            <a:off x="1531166" y="239268"/>
            <a:ext cx="9129668" cy="6379464"/>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IN" b="1" dirty="0">
                <a:solidFill>
                  <a:srgbClr val="FFC000"/>
                </a:solidFill>
                <a:latin typeface="Arial Rounded MT Bold" panose="020F0704030504030204" pitchFamily="34" charset="0"/>
              </a:rPr>
              <a:t>the ESP32 Board consists of the following</a:t>
            </a:r>
          </a:p>
        </p:txBody>
      </p:sp>
      <p:sp>
        <p:nvSpPr>
          <p:cNvPr id="8" name="Text Placeholder 7"/>
          <p:cNvSpPr>
            <a:spLocks noGrp="1"/>
          </p:cNvSpPr>
          <p:nvPr>
            <p:ph type="body" sz="quarter" idx="14"/>
          </p:nvPr>
        </p:nvSpPr>
        <p:spPr>
          <a:xfrm>
            <a:off x="575327" y="896112"/>
            <a:ext cx="8778985" cy="5273853"/>
          </a:xfrm>
        </p:spPr>
        <p:txBody>
          <a:bodyPr/>
          <a:lstStyle/>
          <a:p>
            <a:pPr marL="0" indent="0">
              <a:buNone/>
            </a:pPr>
            <a:endParaRPr lang="en-IN" dirty="0"/>
          </a:p>
          <a:p>
            <a:pPr fontAlgn="base"/>
            <a:r>
              <a:rPr lang="en-IN" sz="2400" dirty="0"/>
              <a:t>ESP-WROOM-32 Module</a:t>
            </a:r>
          </a:p>
          <a:p>
            <a:pPr fontAlgn="base"/>
            <a:r>
              <a:rPr lang="en-IN" sz="2400" dirty="0"/>
              <a:t>Two rows of IO Pins (with 15 pins on each side)</a:t>
            </a:r>
          </a:p>
          <a:p>
            <a:pPr fontAlgn="base"/>
            <a:r>
              <a:rPr lang="en-IN" sz="2400" dirty="0"/>
              <a:t>CP2012 USB – UART Bridge IC</a:t>
            </a:r>
          </a:p>
          <a:p>
            <a:pPr fontAlgn="base"/>
            <a:r>
              <a:rPr lang="en-IN" sz="2400" dirty="0"/>
              <a:t>micro–USB Connector (for power and programming)</a:t>
            </a:r>
          </a:p>
          <a:p>
            <a:pPr fontAlgn="base"/>
            <a:r>
              <a:rPr lang="en-IN" sz="2400" dirty="0"/>
              <a:t>AMS1117 3.3V Regulator IC</a:t>
            </a:r>
          </a:p>
          <a:p>
            <a:pPr fontAlgn="base"/>
            <a:r>
              <a:rPr lang="en-IN" sz="2400" dirty="0"/>
              <a:t>Enable Button (for Reset)</a:t>
            </a:r>
          </a:p>
          <a:p>
            <a:pPr fontAlgn="base"/>
            <a:r>
              <a:rPr lang="en-IN" sz="2400" dirty="0"/>
              <a:t>Boot Button (for flashing)</a:t>
            </a:r>
          </a:p>
          <a:p>
            <a:pPr fontAlgn="base"/>
            <a:r>
              <a:rPr lang="en-IN" sz="2400" dirty="0"/>
              <a:t>Power LED (Red)</a:t>
            </a:r>
          </a:p>
          <a:p>
            <a:pPr fontAlgn="base"/>
            <a:r>
              <a:rPr lang="en-IN" sz="2400" dirty="0"/>
              <a:t>User LED (Blue – connected to GPIO2)</a:t>
            </a:r>
          </a:p>
          <a:p>
            <a:pPr fontAlgn="base"/>
            <a:r>
              <a:rPr lang="en-IN" sz="2400" dirty="0"/>
              <a:t>Some passive components</a:t>
            </a:r>
          </a:p>
          <a:p>
            <a:endParaRPr lang="en-IN" dirty="0"/>
          </a:p>
        </p:txBody>
      </p:sp>
    </p:spTree>
    <p:extLst>
      <p:ext uri="{BB962C8B-B14F-4D97-AF65-F5344CB8AC3E}">
        <p14:creationId xmlns:p14="http://schemas.microsoft.com/office/powerpoint/2010/main" val="38821105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98AF5320-421A-4856-A75D-6587C36D5470}"/>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6E2187FA-78B5-42F2-9074-40D4C2C1399B}"/>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CED26E1E-587B-4123-A4F9-DB49A037FBB9}"/>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573AD6BE-256C-44EB-886C-5713CB0A8D47}"/>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{64D09DBB-1B02-4ADE-9FB7-DEE3C426C5F9}tf78479028_win32</Template>
  <TotalTime>1145</TotalTime>
  <Words>1791</Words>
  <Application>Microsoft Office PowerPoint</Application>
  <PresentationFormat>Widescreen</PresentationFormat>
  <Paragraphs>191</Paragraphs>
  <Slides>24</Slides>
  <Notes>3</Notes>
  <HiddenSlides>0</HiddenSlides>
  <MMClips>0</MMClips>
  <ScaleCrop>false</ScaleCrop>
  <HeadingPairs>
    <vt:vector size="6" baseType="variant">
      <vt:variant>
        <vt:lpstr>Fonts Used</vt:lpstr>
      </vt:variant>
      <vt:variant>
        <vt:i4>13</vt:i4>
      </vt:variant>
      <vt:variant>
        <vt:lpstr>Theme</vt:lpstr>
      </vt:variant>
      <vt:variant>
        <vt:i4>4</vt:i4>
      </vt:variant>
      <vt:variant>
        <vt:lpstr>Slide Titles</vt:lpstr>
      </vt:variant>
      <vt:variant>
        <vt:i4>24</vt:i4>
      </vt:variant>
    </vt:vector>
  </HeadingPairs>
  <TitlesOfParts>
    <vt:vector size="41" baseType="lpstr">
      <vt:lpstr>Arial</vt:lpstr>
      <vt:lpstr>Arial Rounded MT Bold</vt:lpstr>
      <vt:lpstr>Berlin Sans FB</vt:lpstr>
      <vt:lpstr>Berlin Sans FB Demi</vt:lpstr>
      <vt:lpstr>Calibri</vt:lpstr>
      <vt:lpstr>Centaur</vt:lpstr>
      <vt:lpstr>Cooper Black</vt:lpstr>
      <vt:lpstr>Franklin Gothic Heavy</vt:lpstr>
      <vt:lpstr>Segoe UI</vt:lpstr>
      <vt:lpstr>Segoe UI Light</vt:lpstr>
      <vt:lpstr>Times New Roman</vt:lpstr>
      <vt:lpstr>Wingdings</vt:lpstr>
      <vt:lpstr>Wingdings 2</vt:lpstr>
      <vt:lpstr>Balancing Act</vt:lpstr>
      <vt:lpstr>Wellspring</vt:lpstr>
      <vt:lpstr>Star of the show</vt:lpstr>
      <vt:lpstr>Amusements</vt:lpstr>
      <vt:lpstr>Smart shopping cart                   with automated billing system </vt:lpstr>
      <vt:lpstr>Content</vt:lpstr>
      <vt:lpstr>Aim and objective</vt:lpstr>
      <vt:lpstr>Introduction</vt:lpstr>
      <vt:lpstr>existing system barcode</vt:lpstr>
      <vt:lpstr>Proposed system rfid </vt:lpstr>
      <vt:lpstr>Block diagram</vt:lpstr>
      <vt:lpstr>ESP32 </vt:lpstr>
      <vt:lpstr>the ESP32 Board consists of the following</vt:lpstr>
      <vt:lpstr>Specifications of ESP32 </vt:lpstr>
      <vt:lpstr>ESP 32 board descripition</vt:lpstr>
      <vt:lpstr>Esp 32 board descripition  (Contd)</vt:lpstr>
      <vt:lpstr>Rfid tags </vt:lpstr>
      <vt:lpstr>RFID READER</vt:lpstr>
      <vt:lpstr>I2C Module</vt:lpstr>
      <vt:lpstr>Lcd(liquid crystaldisplay)</vt:lpstr>
      <vt:lpstr>PowerPoint Presentation</vt:lpstr>
      <vt:lpstr>Software used arduino uno software and android aap</vt:lpstr>
      <vt:lpstr>Functions used in Arduino software</vt:lpstr>
      <vt:lpstr>working instructions</vt:lpstr>
      <vt:lpstr>Experimental results:</vt:lpstr>
      <vt:lpstr>Conclusion </vt:lpstr>
      <vt:lpstr>Reference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Seminar  On Airborne Internet</dc:title>
  <dc:creator>NADEEM AHMAD AHANGAR</dc:creator>
  <cp:lastModifiedBy>NADEEM AHMAD AHANGAR</cp:lastModifiedBy>
  <cp:revision>110</cp:revision>
  <dcterms:created xsi:type="dcterms:W3CDTF">2022-05-12T16:38:05Z</dcterms:created>
  <dcterms:modified xsi:type="dcterms:W3CDTF">2022-12-14T05:03:41Z</dcterms:modified>
</cp:coreProperties>
</file>